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7" r:id="rId2"/>
    <p:sldId id="281" r:id="rId3"/>
    <p:sldId id="283" r:id="rId4"/>
    <p:sldId id="265" r:id="rId5"/>
    <p:sldId id="287" r:id="rId6"/>
    <p:sldId id="267" r:id="rId7"/>
    <p:sldId id="268" r:id="rId8"/>
    <p:sldId id="269" r:id="rId9"/>
    <p:sldId id="270" r:id="rId10"/>
    <p:sldId id="271" r:id="rId11"/>
    <p:sldId id="272" r:id="rId12"/>
    <p:sldId id="273" r:id="rId13"/>
    <p:sldId id="286" r:id="rId14"/>
    <p:sldId id="285" r:id="rId15"/>
    <p:sldId id="284" r:id="rId16"/>
    <p:sldId id="276" r:id="rId17"/>
    <p:sldId id="288" r:id="rId18"/>
    <p:sldId id="289" r:id="rId19"/>
    <p:sldId id="29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17" autoAdjust="0"/>
    <p:restoredTop sz="92941" autoAdjust="0"/>
  </p:normalViewPr>
  <p:slideViewPr>
    <p:cSldViewPr snapToGrid="0" snapToObjects="1">
      <p:cViewPr varScale="1">
        <p:scale>
          <a:sx n="76" d="100"/>
          <a:sy n="76" d="100"/>
        </p:scale>
        <p:origin x="226"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5C811A-F180-48D3-9B13-9E037F2BD6AA}" type="doc">
      <dgm:prSet loTypeId="urn:microsoft.com/office/officeart/2005/8/layout/chevron2" loCatId="list" qsTypeId="urn:microsoft.com/office/officeart/2005/8/quickstyle/simple1" qsCatId="simple" csTypeId="urn:microsoft.com/office/officeart/2005/8/colors/accent5_3" csCatId="accent5" phldr="1"/>
      <dgm:spPr/>
      <dgm:t>
        <a:bodyPr/>
        <a:lstStyle/>
        <a:p>
          <a:endParaRPr lang="en-IN"/>
        </a:p>
      </dgm:t>
    </dgm:pt>
    <dgm:pt modelId="{5F0CC31D-8758-4E5F-B3B9-4E6238725799}">
      <dgm:prSet phldrT="[Text]"/>
      <dgm:spPr/>
      <dgm:t>
        <a:bodyPr/>
        <a:lstStyle/>
        <a:p>
          <a:r>
            <a:rPr lang="en-US">
              <a:ln/>
            </a:rPr>
            <a:t>1.</a:t>
          </a:r>
          <a:endParaRPr lang="en-IN" dirty="0">
            <a:ln/>
          </a:endParaRPr>
        </a:p>
      </dgm:t>
    </dgm:pt>
    <dgm:pt modelId="{A6F95B85-5E3D-4855-BFB1-1BEE0561FD87}" type="parTrans" cxnId="{DD67BF0B-089E-4EE9-BE33-05664FC5880F}">
      <dgm:prSet/>
      <dgm:spPr/>
      <dgm:t>
        <a:bodyPr/>
        <a:lstStyle/>
        <a:p>
          <a:endParaRPr lang="en-IN">
            <a:ln>
              <a:noFill/>
            </a:ln>
            <a:solidFill>
              <a:schemeClr val="tx1"/>
            </a:solidFill>
          </a:endParaRPr>
        </a:p>
      </dgm:t>
    </dgm:pt>
    <dgm:pt modelId="{18B810BC-0870-43C6-9D6F-483B68AF3C95}" type="sibTrans" cxnId="{DD67BF0B-089E-4EE9-BE33-05664FC5880F}">
      <dgm:prSet/>
      <dgm:spPr/>
      <dgm:t>
        <a:bodyPr/>
        <a:lstStyle/>
        <a:p>
          <a:endParaRPr lang="en-IN">
            <a:ln>
              <a:noFill/>
            </a:ln>
            <a:solidFill>
              <a:schemeClr val="tx1"/>
            </a:solidFill>
          </a:endParaRPr>
        </a:p>
      </dgm:t>
    </dgm:pt>
    <dgm:pt modelId="{7AF2EADA-3C3B-4D06-AFA4-BB76FA1A5CF8}">
      <dgm:prSet phldrT="[Text]"/>
      <dgm:spPr/>
      <dgm:t>
        <a:bodyPr/>
        <a:lstStyle/>
        <a:p>
          <a:r>
            <a:rPr lang="en-US" dirty="0">
              <a:ln/>
            </a:rPr>
            <a:t>3.</a:t>
          </a:r>
          <a:endParaRPr lang="en-IN" dirty="0">
            <a:ln/>
          </a:endParaRPr>
        </a:p>
      </dgm:t>
    </dgm:pt>
    <dgm:pt modelId="{5BE990B6-7F3E-4BF7-A66C-AF58EDE0107B}" type="parTrans" cxnId="{50BC1708-D717-444B-8981-AF91706C90C4}">
      <dgm:prSet/>
      <dgm:spPr/>
      <dgm:t>
        <a:bodyPr/>
        <a:lstStyle/>
        <a:p>
          <a:endParaRPr lang="en-IN">
            <a:ln>
              <a:noFill/>
            </a:ln>
            <a:solidFill>
              <a:schemeClr val="tx1"/>
            </a:solidFill>
          </a:endParaRPr>
        </a:p>
      </dgm:t>
    </dgm:pt>
    <dgm:pt modelId="{B52DDB5F-744D-4AF5-85A7-6697CDACC674}" type="sibTrans" cxnId="{50BC1708-D717-444B-8981-AF91706C90C4}">
      <dgm:prSet/>
      <dgm:spPr/>
      <dgm:t>
        <a:bodyPr/>
        <a:lstStyle/>
        <a:p>
          <a:endParaRPr lang="en-IN">
            <a:ln>
              <a:noFill/>
            </a:ln>
            <a:solidFill>
              <a:schemeClr val="tx1"/>
            </a:solidFill>
          </a:endParaRPr>
        </a:p>
      </dgm:t>
    </dgm:pt>
    <dgm:pt modelId="{A0C507C6-A061-44A1-B88B-6521E3B50E9E}">
      <dgm:prSet phldrT="[Text]"/>
      <dgm:spPr/>
      <dgm:t>
        <a:bodyPr/>
        <a:lstStyle/>
        <a:p>
          <a:r>
            <a:rPr lang="en-US" dirty="0">
              <a:ln/>
            </a:rPr>
            <a:t>Consumers Preference</a:t>
          </a:r>
          <a:endParaRPr lang="en-IN" dirty="0">
            <a:ln/>
          </a:endParaRPr>
        </a:p>
      </dgm:t>
    </dgm:pt>
    <dgm:pt modelId="{DAFE42DB-18F3-4B96-945E-B9A8EABDA3CD}" type="parTrans" cxnId="{B1DB15AC-CE8E-4C5F-A21D-C91C888DB1C4}">
      <dgm:prSet/>
      <dgm:spPr/>
      <dgm:t>
        <a:bodyPr/>
        <a:lstStyle/>
        <a:p>
          <a:endParaRPr lang="en-IN">
            <a:ln>
              <a:noFill/>
            </a:ln>
            <a:solidFill>
              <a:schemeClr val="tx1"/>
            </a:solidFill>
          </a:endParaRPr>
        </a:p>
      </dgm:t>
    </dgm:pt>
    <dgm:pt modelId="{DB361B81-4929-4AA7-972B-EF40B74BA21C}" type="sibTrans" cxnId="{B1DB15AC-CE8E-4C5F-A21D-C91C888DB1C4}">
      <dgm:prSet/>
      <dgm:spPr/>
      <dgm:t>
        <a:bodyPr/>
        <a:lstStyle/>
        <a:p>
          <a:endParaRPr lang="en-IN">
            <a:ln>
              <a:noFill/>
            </a:ln>
            <a:solidFill>
              <a:schemeClr val="tx1"/>
            </a:solidFill>
          </a:endParaRPr>
        </a:p>
      </dgm:t>
    </dgm:pt>
    <dgm:pt modelId="{21FA0A5D-759B-4E90-B38C-AFFA2D2E6B3B}">
      <dgm:prSet phldrT="[Text]"/>
      <dgm:spPr/>
      <dgm:t>
        <a:bodyPr/>
        <a:lstStyle/>
        <a:p>
          <a:r>
            <a:rPr lang="en-US" dirty="0">
              <a:ln/>
            </a:rPr>
            <a:t>4.</a:t>
          </a:r>
          <a:endParaRPr lang="en-IN" dirty="0">
            <a:ln/>
          </a:endParaRPr>
        </a:p>
      </dgm:t>
    </dgm:pt>
    <dgm:pt modelId="{0300D82A-BF35-49C8-A16A-EFB96D739C88}" type="parTrans" cxnId="{EB9C0E43-638F-4C7A-B752-E53738CBE0CB}">
      <dgm:prSet/>
      <dgm:spPr/>
      <dgm:t>
        <a:bodyPr/>
        <a:lstStyle/>
        <a:p>
          <a:endParaRPr lang="en-IN">
            <a:ln>
              <a:noFill/>
            </a:ln>
            <a:solidFill>
              <a:schemeClr val="tx1"/>
            </a:solidFill>
          </a:endParaRPr>
        </a:p>
      </dgm:t>
    </dgm:pt>
    <dgm:pt modelId="{CA19FE9D-765B-4816-8C43-29366E524366}" type="sibTrans" cxnId="{EB9C0E43-638F-4C7A-B752-E53738CBE0CB}">
      <dgm:prSet/>
      <dgm:spPr/>
      <dgm:t>
        <a:bodyPr/>
        <a:lstStyle/>
        <a:p>
          <a:endParaRPr lang="en-IN">
            <a:ln>
              <a:noFill/>
            </a:ln>
            <a:solidFill>
              <a:schemeClr val="tx1"/>
            </a:solidFill>
          </a:endParaRPr>
        </a:p>
      </dgm:t>
    </dgm:pt>
    <dgm:pt modelId="{221D1DDD-47D1-41D7-AB95-2DD8B164E8B3}">
      <dgm:prSet phldrT="[Text]"/>
      <dgm:spPr/>
      <dgm:t>
        <a:bodyPr/>
        <a:lstStyle/>
        <a:p>
          <a:r>
            <a:rPr lang="en-US" dirty="0">
              <a:ln/>
            </a:rPr>
            <a:t>Marketing Channels and Brand Awareness</a:t>
          </a:r>
          <a:endParaRPr lang="en-IN" dirty="0">
            <a:ln/>
          </a:endParaRPr>
        </a:p>
      </dgm:t>
    </dgm:pt>
    <dgm:pt modelId="{4C96EDDC-A9F5-4454-9C01-AA625589AAEE}" type="parTrans" cxnId="{4BA811FC-4515-42C8-99D1-834522AD7816}">
      <dgm:prSet/>
      <dgm:spPr/>
      <dgm:t>
        <a:bodyPr/>
        <a:lstStyle/>
        <a:p>
          <a:endParaRPr lang="en-IN">
            <a:ln>
              <a:noFill/>
            </a:ln>
            <a:solidFill>
              <a:schemeClr val="tx1"/>
            </a:solidFill>
          </a:endParaRPr>
        </a:p>
      </dgm:t>
    </dgm:pt>
    <dgm:pt modelId="{189173C8-E5FE-4DC7-A1AF-20D75892D064}" type="sibTrans" cxnId="{4BA811FC-4515-42C8-99D1-834522AD7816}">
      <dgm:prSet/>
      <dgm:spPr/>
      <dgm:t>
        <a:bodyPr/>
        <a:lstStyle/>
        <a:p>
          <a:endParaRPr lang="en-IN">
            <a:ln>
              <a:noFill/>
            </a:ln>
            <a:solidFill>
              <a:schemeClr val="tx1"/>
            </a:solidFill>
          </a:endParaRPr>
        </a:p>
      </dgm:t>
    </dgm:pt>
    <dgm:pt modelId="{79E80293-B41C-4889-B7B6-C853C618F288}">
      <dgm:prSet phldrT="[Text]"/>
      <dgm:spPr/>
      <dgm:t>
        <a:bodyPr/>
        <a:lstStyle/>
        <a:p>
          <a:r>
            <a:rPr lang="en-US" dirty="0">
              <a:ln/>
            </a:rPr>
            <a:t>5.</a:t>
          </a:r>
          <a:endParaRPr lang="en-IN" dirty="0">
            <a:ln/>
          </a:endParaRPr>
        </a:p>
      </dgm:t>
    </dgm:pt>
    <dgm:pt modelId="{D87FFF11-358B-4AAE-B552-2D80222A1347}" type="parTrans" cxnId="{B42D0C19-2580-44DC-81C6-DDDD80567DD4}">
      <dgm:prSet/>
      <dgm:spPr/>
      <dgm:t>
        <a:bodyPr/>
        <a:lstStyle/>
        <a:p>
          <a:endParaRPr lang="en-IN">
            <a:ln>
              <a:noFill/>
            </a:ln>
            <a:solidFill>
              <a:schemeClr val="tx1"/>
            </a:solidFill>
          </a:endParaRPr>
        </a:p>
      </dgm:t>
    </dgm:pt>
    <dgm:pt modelId="{94E70403-F33C-4D45-ACA9-EB16E02FFDAE}" type="sibTrans" cxnId="{B42D0C19-2580-44DC-81C6-DDDD80567DD4}">
      <dgm:prSet/>
      <dgm:spPr/>
      <dgm:t>
        <a:bodyPr/>
        <a:lstStyle/>
        <a:p>
          <a:endParaRPr lang="en-IN">
            <a:ln>
              <a:noFill/>
            </a:ln>
            <a:solidFill>
              <a:schemeClr val="tx1"/>
            </a:solidFill>
          </a:endParaRPr>
        </a:p>
      </dgm:t>
    </dgm:pt>
    <dgm:pt modelId="{626EE7E2-4E38-456D-93A1-80A88A54AF40}">
      <dgm:prSet phldrT="[Text]"/>
      <dgm:spPr/>
      <dgm:t>
        <a:bodyPr/>
        <a:lstStyle/>
        <a:p>
          <a:r>
            <a:rPr lang="en-US" dirty="0">
              <a:ln/>
            </a:rPr>
            <a:t>Demographic Insights</a:t>
          </a:r>
          <a:endParaRPr lang="en-IN" dirty="0">
            <a:ln/>
          </a:endParaRPr>
        </a:p>
      </dgm:t>
    </dgm:pt>
    <dgm:pt modelId="{02071D92-68E6-431A-9078-883F78046157}" type="parTrans" cxnId="{1F1B4EA8-A829-41CF-81BE-8EB1D28ABEB1}">
      <dgm:prSet/>
      <dgm:spPr/>
      <dgm:t>
        <a:bodyPr/>
        <a:lstStyle/>
        <a:p>
          <a:endParaRPr lang="en-IN">
            <a:ln>
              <a:noFill/>
            </a:ln>
            <a:solidFill>
              <a:schemeClr val="tx1"/>
            </a:solidFill>
          </a:endParaRPr>
        </a:p>
      </dgm:t>
    </dgm:pt>
    <dgm:pt modelId="{5381C35A-0488-4B04-8ED5-C42C69924079}" type="sibTrans" cxnId="{1F1B4EA8-A829-41CF-81BE-8EB1D28ABEB1}">
      <dgm:prSet/>
      <dgm:spPr/>
      <dgm:t>
        <a:bodyPr/>
        <a:lstStyle/>
        <a:p>
          <a:endParaRPr lang="en-IN">
            <a:ln>
              <a:noFill/>
            </a:ln>
            <a:solidFill>
              <a:schemeClr val="tx1"/>
            </a:solidFill>
          </a:endParaRPr>
        </a:p>
      </dgm:t>
    </dgm:pt>
    <dgm:pt modelId="{F22E73ED-468B-430D-A8BD-B69AB56FCE14}">
      <dgm:prSet phldrT="[Text]"/>
      <dgm:spPr/>
      <dgm:t>
        <a:bodyPr/>
        <a:lstStyle/>
        <a:p>
          <a:r>
            <a:rPr lang="en-US" dirty="0">
              <a:ln/>
            </a:rPr>
            <a:t>Brand Penetration</a:t>
          </a:r>
          <a:endParaRPr lang="en-IN" dirty="0">
            <a:ln/>
          </a:endParaRPr>
        </a:p>
      </dgm:t>
    </dgm:pt>
    <dgm:pt modelId="{7C373CBE-E0DA-49A8-98F2-94FA07F5934E}" type="parTrans" cxnId="{ACBAF5D7-5C84-43C6-9941-5A4565DA7FFE}">
      <dgm:prSet/>
      <dgm:spPr/>
      <dgm:t>
        <a:bodyPr/>
        <a:lstStyle/>
        <a:p>
          <a:endParaRPr lang="en-IN">
            <a:ln>
              <a:noFill/>
            </a:ln>
            <a:solidFill>
              <a:schemeClr val="tx1"/>
            </a:solidFill>
          </a:endParaRPr>
        </a:p>
      </dgm:t>
    </dgm:pt>
    <dgm:pt modelId="{B00F9EB3-FE8F-4FA6-B639-88840D66F315}" type="sibTrans" cxnId="{ACBAF5D7-5C84-43C6-9941-5A4565DA7FFE}">
      <dgm:prSet/>
      <dgm:spPr/>
      <dgm:t>
        <a:bodyPr/>
        <a:lstStyle/>
        <a:p>
          <a:endParaRPr lang="en-IN">
            <a:ln>
              <a:noFill/>
            </a:ln>
            <a:solidFill>
              <a:schemeClr val="tx1"/>
            </a:solidFill>
          </a:endParaRPr>
        </a:p>
      </dgm:t>
    </dgm:pt>
    <dgm:pt modelId="{D1BB216C-2629-4C71-8462-BEAB4141AEA2}">
      <dgm:prSet phldrT="[Text]"/>
      <dgm:spPr/>
      <dgm:t>
        <a:bodyPr/>
        <a:lstStyle/>
        <a:p>
          <a:r>
            <a:rPr lang="en-US" dirty="0">
              <a:ln/>
            </a:rPr>
            <a:t>6.</a:t>
          </a:r>
          <a:endParaRPr lang="en-IN" dirty="0">
            <a:ln/>
          </a:endParaRPr>
        </a:p>
      </dgm:t>
    </dgm:pt>
    <dgm:pt modelId="{AB635056-3114-412A-9FDC-65E5883CB3BF}" type="parTrans" cxnId="{7F4729E3-45E9-4DEE-900D-2A993A45EF89}">
      <dgm:prSet/>
      <dgm:spPr/>
      <dgm:t>
        <a:bodyPr/>
        <a:lstStyle/>
        <a:p>
          <a:endParaRPr lang="en-IN">
            <a:ln>
              <a:noFill/>
            </a:ln>
            <a:solidFill>
              <a:schemeClr val="tx1"/>
            </a:solidFill>
          </a:endParaRPr>
        </a:p>
      </dgm:t>
    </dgm:pt>
    <dgm:pt modelId="{9DA74547-A68C-4E1F-8168-47F2D79594E6}" type="sibTrans" cxnId="{7F4729E3-45E9-4DEE-900D-2A993A45EF89}">
      <dgm:prSet/>
      <dgm:spPr/>
      <dgm:t>
        <a:bodyPr/>
        <a:lstStyle/>
        <a:p>
          <a:endParaRPr lang="en-IN">
            <a:ln>
              <a:noFill/>
            </a:ln>
            <a:solidFill>
              <a:schemeClr val="tx1"/>
            </a:solidFill>
          </a:endParaRPr>
        </a:p>
      </dgm:t>
    </dgm:pt>
    <dgm:pt modelId="{72DF868A-1973-49A2-B852-B700DCFEBD1C}">
      <dgm:prSet phldrT="[Text]"/>
      <dgm:spPr/>
      <dgm:t>
        <a:bodyPr/>
        <a:lstStyle/>
        <a:p>
          <a:r>
            <a:rPr lang="en-US" dirty="0">
              <a:ln/>
            </a:rPr>
            <a:t>Purchase Behavior</a:t>
          </a:r>
          <a:endParaRPr lang="en-IN" dirty="0">
            <a:ln/>
          </a:endParaRPr>
        </a:p>
      </dgm:t>
    </dgm:pt>
    <dgm:pt modelId="{168464D0-7D43-4AC6-B945-0D0C964B3BB6}" type="parTrans" cxnId="{E44B941E-A542-4EF2-8590-58AEAFBDAC93}">
      <dgm:prSet/>
      <dgm:spPr/>
      <dgm:t>
        <a:bodyPr/>
        <a:lstStyle/>
        <a:p>
          <a:endParaRPr lang="en-IN">
            <a:ln>
              <a:noFill/>
            </a:ln>
            <a:solidFill>
              <a:schemeClr val="tx1"/>
            </a:solidFill>
          </a:endParaRPr>
        </a:p>
      </dgm:t>
    </dgm:pt>
    <dgm:pt modelId="{8AB37560-5721-4BAF-A161-F77C0B5D501D}" type="sibTrans" cxnId="{E44B941E-A542-4EF2-8590-58AEAFBDAC93}">
      <dgm:prSet/>
      <dgm:spPr/>
      <dgm:t>
        <a:bodyPr/>
        <a:lstStyle/>
        <a:p>
          <a:endParaRPr lang="en-IN">
            <a:ln>
              <a:noFill/>
            </a:ln>
            <a:solidFill>
              <a:schemeClr val="tx1"/>
            </a:solidFill>
          </a:endParaRPr>
        </a:p>
      </dgm:t>
    </dgm:pt>
    <dgm:pt modelId="{01A2782F-D6DE-4216-8FAB-FBFB9653A780}">
      <dgm:prSet phldrT="[Text]"/>
      <dgm:spPr/>
      <dgm:t>
        <a:bodyPr/>
        <a:lstStyle/>
        <a:p>
          <a:r>
            <a:rPr lang="en-US" dirty="0">
              <a:ln/>
            </a:rPr>
            <a:t>7.</a:t>
          </a:r>
          <a:endParaRPr lang="en-IN" dirty="0">
            <a:ln/>
          </a:endParaRPr>
        </a:p>
      </dgm:t>
    </dgm:pt>
    <dgm:pt modelId="{A2E1DB27-46E0-4A75-A994-2F2C60051405}" type="parTrans" cxnId="{25BFD856-DF81-477C-8D7B-EF67263920A5}">
      <dgm:prSet/>
      <dgm:spPr/>
      <dgm:t>
        <a:bodyPr/>
        <a:lstStyle/>
        <a:p>
          <a:endParaRPr lang="en-IN">
            <a:ln>
              <a:noFill/>
            </a:ln>
            <a:solidFill>
              <a:schemeClr val="tx1"/>
            </a:solidFill>
          </a:endParaRPr>
        </a:p>
      </dgm:t>
    </dgm:pt>
    <dgm:pt modelId="{E760D8AF-C1B3-482D-91A2-8DD1B19C4E30}" type="sibTrans" cxnId="{25BFD856-DF81-477C-8D7B-EF67263920A5}">
      <dgm:prSet/>
      <dgm:spPr/>
      <dgm:t>
        <a:bodyPr/>
        <a:lstStyle/>
        <a:p>
          <a:endParaRPr lang="en-IN">
            <a:ln>
              <a:noFill/>
            </a:ln>
            <a:solidFill>
              <a:schemeClr val="tx1"/>
            </a:solidFill>
          </a:endParaRPr>
        </a:p>
      </dgm:t>
    </dgm:pt>
    <dgm:pt modelId="{91C35E64-E4B8-4EA3-9449-E8F35515EB43}">
      <dgm:prSet phldrT="[Text]"/>
      <dgm:spPr/>
      <dgm:t>
        <a:bodyPr/>
        <a:lstStyle/>
        <a:p>
          <a:r>
            <a:rPr lang="en-US" dirty="0">
              <a:ln/>
            </a:rPr>
            <a:t>Product Development</a:t>
          </a:r>
          <a:endParaRPr lang="en-IN" dirty="0">
            <a:ln/>
          </a:endParaRPr>
        </a:p>
      </dgm:t>
    </dgm:pt>
    <dgm:pt modelId="{454B5FBB-28FC-4BFF-B83E-BA0E334C9F52}" type="parTrans" cxnId="{B604E321-02DC-4E08-B975-61F5BD8DF008}">
      <dgm:prSet/>
      <dgm:spPr/>
      <dgm:t>
        <a:bodyPr/>
        <a:lstStyle/>
        <a:p>
          <a:endParaRPr lang="en-IN">
            <a:ln>
              <a:noFill/>
            </a:ln>
            <a:solidFill>
              <a:schemeClr val="tx1"/>
            </a:solidFill>
          </a:endParaRPr>
        </a:p>
      </dgm:t>
    </dgm:pt>
    <dgm:pt modelId="{A8C53519-A7F9-451B-88A5-5B5065290A0C}" type="sibTrans" cxnId="{B604E321-02DC-4E08-B975-61F5BD8DF008}">
      <dgm:prSet/>
      <dgm:spPr/>
      <dgm:t>
        <a:bodyPr/>
        <a:lstStyle/>
        <a:p>
          <a:endParaRPr lang="en-IN">
            <a:ln>
              <a:noFill/>
            </a:ln>
            <a:solidFill>
              <a:schemeClr val="tx1"/>
            </a:solidFill>
          </a:endParaRPr>
        </a:p>
      </dgm:t>
    </dgm:pt>
    <dgm:pt modelId="{45164C74-EAC3-4D8B-9A90-1F13CDB8130D}">
      <dgm:prSet phldrT="[Text]"/>
      <dgm:spPr/>
      <dgm:t>
        <a:bodyPr/>
        <a:lstStyle/>
        <a:p>
          <a:r>
            <a:rPr lang="en-US" dirty="0">
              <a:ln/>
            </a:rPr>
            <a:t>8.</a:t>
          </a:r>
          <a:endParaRPr lang="en-IN" dirty="0">
            <a:ln/>
          </a:endParaRPr>
        </a:p>
      </dgm:t>
    </dgm:pt>
    <dgm:pt modelId="{22C85783-AC26-411A-8170-3736E6D3E09D}" type="parTrans" cxnId="{B065219E-EB1E-4A15-9FAC-815FEB33B2DF}">
      <dgm:prSet/>
      <dgm:spPr/>
      <dgm:t>
        <a:bodyPr/>
        <a:lstStyle/>
        <a:p>
          <a:endParaRPr lang="en-IN">
            <a:ln>
              <a:noFill/>
            </a:ln>
            <a:solidFill>
              <a:schemeClr val="tx1"/>
            </a:solidFill>
          </a:endParaRPr>
        </a:p>
      </dgm:t>
    </dgm:pt>
    <dgm:pt modelId="{10230878-F8AB-4127-A4DE-0CB7096846C9}" type="sibTrans" cxnId="{B065219E-EB1E-4A15-9FAC-815FEB33B2DF}">
      <dgm:prSet/>
      <dgm:spPr/>
      <dgm:t>
        <a:bodyPr/>
        <a:lstStyle/>
        <a:p>
          <a:endParaRPr lang="en-IN">
            <a:ln>
              <a:noFill/>
            </a:ln>
            <a:solidFill>
              <a:schemeClr val="tx1"/>
            </a:solidFill>
          </a:endParaRPr>
        </a:p>
      </dgm:t>
    </dgm:pt>
    <dgm:pt modelId="{AA935E4A-70C7-4140-A3F1-BB27E65A1141}">
      <dgm:prSet phldrT="[Text]"/>
      <dgm:spPr/>
      <dgm:t>
        <a:bodyPr/>
        <a:lstStyle/>
        <a:p>
          <a:r>
            <a:rPr lang="en-US" dirty="0">
              <a:ln/>
            </a:rPr>
            <a:t>Recommendations</a:t>
          </a:r>
          <a:endParaRPr lang="en-IN" dirty="0">
            <a:ln/>
          </a:endParaRPr>
        </a:p>
      </dgm:t>
    </dgm:pt>
    <dgm:pt modelId="{352A6E51-3A9C-4248-B847-6B4F6DABEB47}" type="parTrans" cxnId="{69D3CE84-1409-46BD-B52F-4DFC5CFDDDE3}">
      <dgm:prSet/>
      <dgm:spPr/>
      <dgm:t>
        <a:bodyPr/>
        <a:lstStyle/>
        <a:p>
          <a:endParaRPr lang="en-IN">
            <a:ln>
              <a:noFill/>
            </a:ln>
            <a:solidFill>
              <a:schemeClr val="tx1"/>
            </a:solidFill>
          </a:endParaRPr>
        </a:p>
      </dgm:t>
    </dgm:pt>
    <dgm:pt modelId="{19DAC96F-4F99-4269-941D-F9D7BEACF4C5}" type="sibTrans" cxnId="{69D3CE84-1409-46BD-B52F-4DFC5CFDDDE3}">
      <dgm:prSet/>
      <dgm:spPr/>
      <dgm:t>
        <a:bodyPr/>
        <a:lstStyle/>
        <a:p>
          <a:endParaRPr lang="en-IN">
            <a:ln>
              <a:noFill/>
            </a:ln>
            <a:solidFill>
              <a:schemeClr val="tx1"/>
            </a:solidFill>
          </a:endParaRPr>
        </a:p>
      </dgm:t>
    </dgm:pt>
    <dgm:pt modelId="{EC076A04-760F-436B-9F24-4E951FBBF9E8}">
      <dgm:prSet phldrT="[Text]"/>
      <dgm:spPr/>
      <dgm:t>
        <a:bodyPr/>
        <a:lstStyle/>
        <a:p>
          <a:r>
            <a:rPr lang="en-US" dirty="0">
              <a:ln/>
            </a:rPr>
            <a:t>2</a:t>
          </a:r>
          <a:endParaRPr lang="en-IN" dirty="0">
            <a:ln/>
          </a:endParaRPr>
        </a:p>
      </dgm:t>
    </dgm:pt>
    <dgm:pt modelId="{69DC5D33-D7FA-499A-A8ED-E285E4664461}" type="parTrans" cxnId="{C57C7C22-66DB-40F7-8B3B-DFE2D78C254E}">
      <dgm:prSet/>
      <dgm:spPr/>
      <dgm:t>
        <a:bodyPr/>
        <a:lstStyle/>
        <a:p>
          <a:endParaRPr lang="en-IN"/>
        </a:p>
      </dgm:t>
    </dgm:pt>
    <dgm:pt modelId="{1297864C-2324-44CD-8E83-9498AB76CA39}" type="sibTrans" cxnId="{C57C7C22-66DB-40F7-8B3B-DFE2D78C254E}">
      <dgm:prSet/>
      <dgm:spPr/>
      <dgm:t>
        <a:bodyPr/>
        <a:lstStyle/>
        <a:p>
          <a:endParaRPr lang="en-IN"/>
        </a:p>
      </dgm:t>
    </dgm:pt>
    <dgm:pt modelId="{6C5CA787-890D-4F2A-80B7-B876AD127C15}">
      <dgm:prSet phldrT="[Text]"/>
      <dgm:spPr/>
      <dgm:t>
        <a:bodyPr/>
        <a:lstStyle/>
        <a:p>
          <a:r>
            <a:rPr lang="en-US" dirty="0">
              <a:ln/>
            </a:rPr>
            <a:t>Competition Analysis</a:t>
          </a:r>
          <a:endParaRPr lang="en-IN" dirty="0">
            <a:ln/>
          </a:endParaRPr>
        </a:p>
      </dgm:t>
    </dgm:pt>
    <dgm:pt modelId="{F00B7868-0B4D-47A3-A3B6-9EEC66E7FA81}" type="parTrans" cxnId="{3712CEB4-668E-4CBD-9155-6D1746934F1E}">
      <dgm:prSet/>
      <dgm:spPr/>
      <dgm:t>
        <a:bodyPr/>
        <a:lstStyle/>
        <a:p>
          <a:endParaRPr lang="en-IN"/>
        </a:p>
      </dgm:t>
    </dgm:pt>
    <dgm:pt modelId="{8C43D7FE-AB9F-4A76-8089-ECAD1C7AF807}" type="sibTrans" cxnId="{3712CEB4-668E-4CBD-9155-6D1746934F1E}">
      <dgm:prSet/>
      <dgm:spPr/>
      <dgm:t>
        <a:bodyPr/>
        <a:lstStyle/>
        <a:p>
          <a:endParaRPr lang="en-IN"/>
        </a:p>
      </dgm:t>
    </dgm:pt>
    <dgm:pt modelId="{F65680C6-2988-4E50-93EF-13E031927ACC}" type="pres">
      <dgm:prSet presAssocID="{6E5C811A-F180-48D3-9B13-9E037F2BD6AA}" presName="linearFlow" presStyleCnt="0">
        <dgm:presLayoutVars>
          <dgm:dir/>
          <dgm:animLvl val="lvl"/>
          <dgm:resizeHandles val="exact"/>
        </dgm:presLayoutVars>
      </dgm:prSet>
      <dgm:spPr/>
    </dgm:pt>
    <dgm:pt modelId="{5B743F31-0AEC-48CE-BECC-091EC9A5B5AE}" type="pres">
      <dgm:prSet presAssocID="{5F0CC31D-8758-4E5F-B3B9-4E6238725799}" presName="composite" presStyleCnt="0"/>
      <dgm:spPr/>
    </dgm:pt>
    <dgm:pt modelId="{3CBF1C26-2282-4FC1-8422-BD7F65AB0F62}" type="pres">
      <dgm:prSet presAssocID="{5F0CC31D-8758-4E5F-B3B9-4E6238725799}" presName="parentText" presStyleLbl="alignNode1" presStyleIdx="0" presStyleCnt="8">
        <dgm:presLayoutVars>
          <dgm:chMax val="1"/>
          <dgm:bulletEnabled val="1"/>
        </dgm:presLayoutVars>
      </dgm:prSet>
      <dgm:spPr/>
    </dgm:pt>
    <dgm:pt modelId="{17FA723F-B03F-4665-9ABB-523EA4890E0B}" type="pres">
      <dgm:prSet presAssocID="{5F0CC31D-8758-4E5F-B3B9-4E6238725799}" presName="descendantText" presStyleLbl="alignAcc1" presStyleIdx="0" presStyleCnt="8" custLinFactNeighborX="18405">
        <dgm:presLayoutVars>
          <dgm:bulletEnabled val="1"/>
        </dgm:presLayoutVars>
      </dgm:prSet>
      <dgm:spPr/>
    </dgm:pt>
    <dgm:pt modelId="{6E1A09F1-E4AF-4ED3-8834-EB3C7385DA3B}" type="pres">
      <dgm:prSet presAssocID="{18B810BC-0870-43C6-9D6F-483B68AF3C95}" presName="sp" presStyleCnt="0"/>
      <dgm:spPr/>
    </dgm:pt>
    <dgm:pt modelId="{E7AF624C-C952-4678-8B67-958F73977272}" type="pres">
      <dgm:prSet presAssocID="{EC076A04-760F-436B-9F24-4E951FBBF9E8}" presName="composite" presStyleCnt="0"/>
      <dgm:spPr/>
    </dgm:pt>
    <dgm:pt modelId="{83C76810-F652-4780-B669-7E67FA22284D}" type="pres">
      <dgm:prSet presAssocID="{EC076A04-760F-436B-9F24-4E951FBBF9E8}" presName="parentText" presStyleLbl="alignNode1" presStyleIdx="1" presStyleCnt="8">
        <dgm:presLayoutVars>
          <dgm:chMax val="1"/>
          <dgm:bulletEnabled val="1"/>
        </dgm:presLayoutVars>
      </dgm:prSet>
      <dgm:spPr/>
    </dgm:pt>
    <dgm:pt modelId="{83855425-28D2-4C52-B17C-65C28EFBB8D9}" type="pres">
      <dgm:prSet presAssocID="{EC076A04-760F-436B-9F24-4E951FBBF9E8}" presName="descendantText" presStyleLbl="alignAcc1" presStyleIdx="1" presStyleCnt="8">
        <dgm:presLayoutVars>
          <dgm:bulletEnabled val="1"/>
        </dgm:presLayoutVars>
      </dgm:prSet>
      <dgm:spPr/>
    </dgm:pt>
    <dgm:pt modelId="{93942D22-09F1-45B9-956F-8037DA2F0E17}" type="pres">
      <dgm:prSet presAssocID="{1297864C-2324-44CD-8E83-9498AB76CA39}" presName="sp" presStyleCnt="0"/>
      <dgm:spPr/>
    </dgm:pt>
    <dgm:pt modelId="{DEAA2F31-7206-4655-823B-C8715C922D3B}" type="pres">
      <dgm:prSet presAssocID="{7AF2EADA-3C3B-4D06-AFA4-BB76FA1A5CF8}" presName="composite" presStyleCnt="0"/>
      <dgm:spPr/>
    </dgm:pt>
    <dgm:pt modelId="{2B134964-6A65-4081-AF4B-D1D6A53562E4}" type="pres">
      <dgm:prSet presAssocID="{7AF2EADA-3C3B-4D06-AFA4-BB76FA1A5CF8}" presName="parentText" presStyleLbl="alignNode1" presStyleIdx="2" presStyleCnt="8">
        <dgm:presLayoutVars>
          <dgm:chMax val="1"/>
          <dgm:bulletEnabled val="1"/>
        </dgm:presLayoutVars>
      </dgm:prSet>
      <dgm:spPr/>
    </dgm:pt>
    <dgm:pt modelId="{D843985A-2B40-4380-835A-0FCC78618253}" type="pres">
      <dgm:prSet presAssocID="{7AF2EADA-3C3B-4D06-AFA4-BB76FA1A5CF8}" presName="descendantText" presStyleLbl="alignAcc1" presStyleIdx="2" presStyleCnt="8">
        <dgm:presLayoutVars>
          <dgm:bulletEnabled val="1"/>
        </dgm:presLayoutVars>
      </dgm:prSet>
      <dgm:spPr/>
    </dgm:pt>
    <dgm:pt modelId="{F05EE3A3-19E1-4136-B298-CE3FDBE3288A}" type="pres">
      <dgm:prSet presAssocID="{B52DDB5F-744D-4AF5-85A7-6697CDACC674}" presName="sp" presStyleCnt="0"/>
      <dgm:spPr/>
    </dgm:pt>
    <dgm:pt modelId="{FE141415-8FDF-4BDC-97F7-4D81B1A00C1C}" type="pres">
      <dgm:prSet presAssocID="{21FA0A5D-759B-4E90-B38C-AFFA2D2E6B3B}" presName="composite" presStyleCnt="0"/>
      <dgm:spPr/>
    </dgm:pt>
    <dgm:pt modelId="{BFE90C75-BFBD-460B-B648-B4EB049E4F0E}" type="pres">
      <dgm:prSet presAssocID="{21FA0A5D-759B-4E90-B38C-AFFA2D2E6B3B}" presName="parentText" presStyleLbl="alignNode1" presStyleIdx="3" presStyleCnt="8">
        <dgm:presLayoutVars>
          <dgm:chMax val="1"/>
          <dgm:bulletEnabled val="1"/>
        </dgm:presLayoutVars>
      </dgm:prSet>
      <dgm:spPr/>
    </dgm:pt>
    <dgm:pt modelId="{940C20AC-ADFC-4456-82B6-95D45A981E30}" type="pres">
      <dgm:prSet presAssocID="{21FA0A5D-759B-4E90-B38C-AFFA2D2E6B3B}" presName="descendantText" presStyleLbl="alignAcc1" presStyleIdx="3" presStyleCnt="8">
        <dgm:presLayoutVars>
          <dgm:bulletEnabled val="1"/>
        </dgm:presLayoutVars>
      </dgm:prSet>
      <dgm:spPr/>
    </dgm:pt>
    <dgm:pt modelId="{CE6C6FD4-A4C4-4E89-ACA5-99287473862E}" type="pres">
      <dgm:prSet presAssocID="{CA19FE9D-765B-4816-8C43-29366E524366}" presName="sp" presStyleCnt="0"/>
      <dgm:spPr/>
    </dgm:pt>
    <dgm:pt modelId="{9A784F98-727C-486A-9AEE-19EA1DC43DCE}" type="pres">
      <dgm:prSet presAssocID="{79E80293-B41C-4889-B7B6-C853C618F288}" presName="composite" presStyleCnt="0"/>
      <dgm:spPr/>
    </dgm:pt>
    <dgm:pt modelId="{8CAF12F0-D53C-4200-9FDC-33DAE7ABE8E0}" type="pres">
      <dgm:prSet presAssocID="{79E80293-B41C-4889-B7B6-C853C618F288}" presName="parentText" presStyleLbl="alignNode1" presStyleIdx="4" presStyleCnt="8">
        <dgm:presLayoutVars>
          <dgm:chMax val="1"/>
          <dgm:bulletEnabled val="1"/>
        </dgm:presLayoutVars>
      </dgm:prSet>
      <dgm:spPr/>
    </dgm:pt>
    <dgm:pt modelId="{65349066-3FC1-42AF-B9FD-2D700BD52A2F}" type="pres">
      <dgm:prSet presAssocID="{79E80293-B41C-4889-B7B6-C853C618F288}" presName="descendantText" presStyleLbl="alignAcc1" presStyleIdx="4" presStyleCnt="8">
        <dgm:presLayoutVars>
          <dgm:bulletEnabled val="1"/>
        </dgm:presLayoutVars>
      </dgm:prSet>
      <dgm:spPr/>
    </dgm:pt>
    <dgm:pt modelId="{42E27701-980E-4371-930D-C01EEAE237AC}" type="pres">
      <dgm:prSet presAssocID="{94E70403-F33C-4D45-ACA9-EB16E02FFDAE}" presName="sp" presStyleCnt="0"/>
      <dgm:spPr/>
    </dgm:pt>
    <dgm:pt modelId="{BB622B5B-A9BD-416A-89F6-55D9F586A64E}" type="pres">
      <dgm:prSet presAssocID="{D1BB216C-2629-4C71-8462-BEAB4141AEA2}" presName="composite" presStyleCnt="0"/>
      <dgm:spPr/>
    </dgm:pt>
    <dgm:pt modelId="{F2443759-53EB-45C5-B86C-A89A8CB0C99C}" type="pres">
      <dgm:prSet presAssocID="{D1BB216C-2629-4C71-8462-BEAB4141AEA2}" presName="parentText" presStyleLbl="alignNode1" presStyleIdx="5" presStyleCnt="8">
        <dgm:presLayoutVars>
          <dgm:chMax val="1"/>
          <dgm:bulletEnabled val="1"/>
        </dgm:presLayoutVars>
      </dgm:prSet>
      <dgm:spPr/>
    </dgm:pt>
    <dgm:pt modelId="{A465A870-39F7-4CE6-AB7B-13A13579BF66}" type="pres">
      <dgm:prSet presAssocID="{D1BB216C-2629-4C71-8462-BEAB4141AEA2}" presName="descendantText" presStyleLbl="alignAcc1" presStyleIdx="5" presStyleCnt="8">
        <dgm:presLayoutVars>
          <dgm:bulletEnabled val="1"/>
        </dgm:presLayoutVars>
      </dgm:prSet>
      <dgm:spPr/>
    </dgm:pt>
    <dgm:pt modelId="{29495C15-A950-4334-91DB-368EBC88AA64}" type="pres">
      <dgm:prSet presAssocID="{9DA74547-A68C-4E1F-8168-47F2D79594E6}" presName="sp" presStyleCnt="0"/>
      <dgm:spPr/>
    </dgm:pt>
    <dgm:pt modelId="{0AA5545B-6C87-4BE9-BB7D-68FE4409C54A}" type="pres">
      <dgm:prSet presAssocID="{01A2782F-D6DE-4216-8FAB-FBFB9653A780}" presName="composite" presStyleCnt="0"/>
      <dgm:spPr/>
    </dgm:pt>
    <dgm:pt modelId="{9A30528F-243B-46D3-B724-11C440208FA4}" type="pres">
      <dgm:prSet presAssocID="{01A2782F-D6DE-4216-8FAB-FBFB9653A780}" presName="parentText" presStyleLbl="alignNode1" presStyleIdx="6" presStyleCnt="8">
        <dgm:presLayoutVars>
          <dgm:chMax val="1"/>
          <dgm:bulletEnabled val="1"/>
        </dgm:presLayoutVars>
      </dgm:prSet>
      <dgm:spPr/>
    </dgm:pt>
    <dgm:pt modelId="{95792F88-67C9-4AF1-A870-AADA10184381}" type="pres">
      <dgm:prSet presAssocID="{01A2782F-D6DE-4216-8FAB-FBFB9653A780}" presName="descendantText" presStyleLbl="alignAcc1" presStyleIdx="6" presStyleCnt="8">
        <dgm:presLayoutVars>
          <dgm:bulletEnabled val="1"/>
        </dgm:presLayoutVars>
      </dgm:prSet>
      <dgm:spPr/>
    </dgm:pt>
    <dgm:pt modelId="{F9A17558-B5AB-469D-A705-DE39FDD48C40}" type="pres">
      <dgm:prSet presAssocID="{E760D8AF-C1B3-482D-91A2-8DD1B19C4E30}" presName="sp" presStyleCnt="0"/>
      <dgm:spPr/>
    </dgm:pt>
    <dgm:pt modelId="{3EE28FC6-81AF-4B0A-A14A-E75E48B0214D}" type="pres">
      <dgm:prSet presAssocID="{45164C74-EAC3-4D8B-9A90-1F13CDB8130D}" presName="composite" presStyleCnt="0"/>
      <dgm:spPr/>
    </dgm:pt>
    <dgm:pt modelId="{0AFD72DD-EED4-4D06-B096-B1E6E796E0D7}" type="pres">
      <dgm:prSet presAssocID="{45164C74-EAC3-4D8B-9A90-1F13CDB8130D}" presName="parentText" presStyleLbl="alignNode1" presStyleIdx="7" presStyleCnt="8">
        <dgm:presLayoutVars>
          <dgm:chMax val="1"/>
          <dgm:bulletEnabled val="1"/>
        </dgm:presLayoutVars>
      </dgm:prSet>
      <dgm:spPr/>
    </dgm:pt>
    <dgm:pt modelId="{44E12EBF-1230-4C0C-9F3E-A9DD54C61753}" type="pres">
      <dgm:prSet presAssocID="{45164C74-EAC3-4D8B-9A90-1F13CDB8130D}" presName="descendantText" presStyleLbl="alignAcc1" presStyleIdx="7" presStyleCnt="8">
        <dgm:presLayoutVars>
          <dgm:bulletEnabled val="1"/>
        </dgm:presLayoutVars>
      </dgm:prSet>
      <dgm:spPr/>
    </dgm:pt>
  </dgm:ptLst>
  <dgm:cxnLst>
    <dgm:cxn modelId="{50BC1708-D717-444B-8981-AF91706C90C4}" srcId="{6E5C811A-F180-48D3-9B13-9E037F2BD6AA}" destId="{7AF2EADA-3C3B-4D06-AFA4-BB76FA1A5CF8}" srcOrd="2" destOrd="0" parTransId="{5BE990B6-7F3E-4BF7-A66C-AF58EDE0107B}" sibTransId="{B52DDB5F-744D-4AF5-85A7-6697CDACC674}"/>
    <dgm:cxn modelId="{DD67BF0B-089E-4EE9-BE33-05664FC5880F}" srcId="{6E5C811A-F180-48D3-9B13-9E037F2BD6AA}" destId="{5F0CC31D-8758-4E5F-B3B9-4E6238725799}" srcOrd="0" destOrd="0" parTransId="{A6F95B85-5E3D-4855-BFB1-1BEE0561FD87}" sibTransId="{18B810BC-0870-43C6-9D6F-483B68AF3C95}"/>
    <dgm:cxn modelId="{5EBAC018-8EAF-46B3-8FD3-63FDAB2B8FB3}" type="presOf" srcId="{6E5C811A-F180-48D3-9B13-9E037F2BD6AA}" destId="{F65680C6-2988-4E50-93EF-13E031927ACC}" srcOrd="0" destOrd="0" presId="urn:microsoft.com/office/officeart/2005/8/layout/chevron2"/>
    <dgm:cxn modelId="{B42D0C19-2580-44DC-81C6-DDDD80567DD4}" srcId="{6E5C811A-F180-48D3-9B13-9E037F2BD6AA}" destId="{79E80293-B41C-4889-B7B6-C853C618F288}" srcOrd="4" destOrd="0" parTransId="{D87FFF11-358B-4AAE-B552-2D80222A1347}" sibTransId="{94E70403-F33C-4D45-ACA9-EB16E02FFDAE}"/>
    <dgm:cxn modelId="{65B8821A-FC51-49BF-AA9A-F6C31339EE5B}" type="presOf" srcId="{221D1DDD-47D1-41D7-AB95-2DD8B164E8B3}" destId="{940C20AC-ADFC-4456-82B6-95D45A981E30}" srcOrd="0" destOrd="0" presId="urn:microsoft.com/office/officeart/2005/8/layout/chevron2"/>
    <dgm:cxn modelId="{58D8EA1D-9ABF-418E-B9D4-B23635450849}" type="presOf" srcId="{21FA0A5D-759B-4E90-B38C-AFFA2D2E6B3B}" destId="{BFE90C75-BFBD-460B-B648-B4EB049E4F0E}" srcOrd="0" destOrd="0" presId="urn:microsoft.com/office/officeart/2005/8/layout/chevron2"/>
    <dgm:cxn modelId="{E44B941E-A542-4EF2-8590-58AEAFBDAC93}" srcId="{D1BB216C-2629-4C71-8462-BEAB4141AEA2}" destId="{72DF868A-1973-49A2-B852-B700DCFEBD1C}" srcOrd="0" destOrd="0" parTransId="{168464D0-7D43-4AC6-B945-0D0C964B3BB6}" sibTransId="{8AB37560-5721-4BAF-A161-F77C0B5D501D}"/>
    <dgm:cxn modelId="{B604E321-02DC-4E08-B975-61F5BD8DF008}" srcId="{01A2782F-D6DE-4216-8FAB-FBFB9653A780}" destId="{91C35E64-E4B8-4EA3-9449-E8F35515EB43}" srcOrd="0" destOrd="0" parTransId="{454B5FBB-28FC-4BFF-B83E-BA0E334C9F52}" sibTransId="{A8C53519-A7F9-451B-88A5-5B5065290A0C}"/>
    <dgm:cxn modelId="{C57C7C22-66DB-40F7-8B3B-DFE2D78C254E}" srcId="{6E5C811A-F180-48D3-9B13-9E037F2BD6AA}" destId="{EC076A04-760F-436B-9F24-4E951FBBF9E8}" srcOrd="1" destOrd="0" parTransId="{69DC5D33-D7FA-499A-A8ED-E285E4664461}" sibTransId="{1297864C-2324-44CD-8E83-9498AB76CA39}"/>
    <dgm:cxn modelId="{490A7B40-6BD2-4CFC-A988-6B4D3FCD5440}" type="presOf" srcId="{EC076A04-760F-436B-9F24-4E951FBBF9E8}" destId="{83C76810-F652-4780-B669-7E67FA22284D}" srcOrd="0" destOrd="0" presId="urn:microsoft.com/office/officeart/2005/8/layout/chevron2"/>
    <dgm:cxn modelId="{EB9C0E43-638F-4C7A-B752-E53738CBE0CB}" srcId="{6E5C811A-F180-48D3-9B13-9E037F2BD6AA}" destId="{21FA0A5D-759B-4E90-B38C-AFFA2D2E6B3B}" srcOrd="3" destOrd="0" parTransId="{0300D82A-BF35-49C8-A16A-EFB96D739C88}" sibTransId="{CA19FE9D-765B-4816-8C43-29366E524366}"/>
    <dgm:cxn modelId="{25BFD856-DF81-477C-8D7B-EF67263920A5}" srcId="{6E5C811A-F180-48D3-9B13-9E037F2BD6AA}" destId="{01A2782F-D6DE-4216-8FAB-FBFB9653A780}" srcOrd="6" destOrd="0" parTransId="{A2E1DB27-46E0-4A75-A994-2F2C60051405}" sibTransId="{E760D8AF-C1B3-482D-91A2-8DD1B19C4E30}"/>
    <dgm:cxn modelId="{119D7479-DB0C-4ABF-BE01-1893EEBC88BA}" type="presOf" srcId="{91C35E64-E4B8-4EA3-9449-E8F35515EB43}" destId="{95792F88-67C9-4AF1-A870-AADA10184381}" srcOrd="0" destOrd="0" presId="urn:microsoft.com/office/officeart/2005/8/layout/chevron2"/>
    <dgm:cxn modelId="{69D3CE84-1409-46BD-B52F-4DFC5CFDDDE3}" srcId="{45164C74-EAC3-4D8B-9A90-1F13CDB8130D}" destId="{AA935E4A-70C7-4140-A3F1-BB27E65A1141}" srcOrd="0" destOrd="0" parTransId="{352A6E51-3A9C-4248-B847-6B4F6DABEB47}" sibTransId="{19DAC96F-4F99-4269-941D-F9D7BEACF4C5}"/>
    <dgm:cxn modelId="{B10BE78A-C62A-4D89-A2AC-67D7F2925CF2}" type="presOf" srcId="{A0C507C6-A061-44A1-B88B-6521E3B50E9E}" destId="{D843985A-2B40-4380-835A-0FCC78618253}" srcOrd="0" destOrd="0" presId="urn:microsoft.com/office/officeart/2005/8/layout/chevron2"/>
    <dgm:cxn modelId="{3218EC90-DBDA-4CA8-B9C0-F750EEC6AE60}" type="presOf" srcId="{F22E73ED-468B-430D-A8BD-B69AB56FCE14}" destId="{65349066-3FC1-42AF-B9FD-2D700BD52A2F}" srcOrd="0" destOrd="0" presId="urn:microsoft.com/office/officeart/2005/8/layout/chevron2"/>
    <dgm:cxn modelId="{B065219E-EB1E-4A15-9FAC-815FEB33B2DF}" srcId="{6E5C811A-F180-48D3-9B13-9E037F2BD6AA}" destId="{45164C74-EAC3-4D8B-9A90-1F13CDB8130D}" srcOrd="7" destOrd="0" parTransId="{22C85783-AC26-411A-8170-3736E6D3E09D}" sibTransId="{10230878-F8AB-4127-A4DE-0CB7096846C9}"/>
    <dgm:cxn modelId="{1F1B4EA8-A829-41CF-81BE-8EB1D28ABEB1}" srcId="{5F0CC31D-8758-4E5F-B3B9-4E6238725799}" destId="{626EE7E2-4E38-456D-93A1-80A88A54AF40}" srcOrd="0" destOrd="0" parTransId="{02071D92-68E6-431A-9078-883F78046157}" sibTransId="{5381C35A-0488-4B04-8ED5-C42C69924079}"/>
    <dgm:cxn modelId="{B01512AB-6D0C-4E6A-B8C6-FFD5469FDA16}" type="presOf" srcId="{79E80293-B41C-4889-B7B6-C853C618F288}" destId="{8CAF12F0-D53C-4200-9FDC-33DAE7ABE8E0}" srcOrd="0" destOrd="0" presId="urn:microsoft.com/office/officeart/2005/8/layout/chevron2"/>
    <dgm:cxn modelId="{2FF3D7AB-8F23-4F7B-AC84-02307EE9245F}" type="presOf" srcId="{AA935E4A-70C7-4140-A3F1-BB27E65A1141}" destId="{44E12EBF-1230-4C0C-9F3E-A9DD54C61753}" srcOrd="0" destOrd="0" presId="urn:microsoft.com/office/officeart/2005/8/layout/chevron2"/>
    <dgm:cxn modelId="{B1DB15AC-CE8E-4C5F-A21D-C91C888DB1C4}" srcId="{7AF2EADA-3C3B-4D06-AFA4-BB76FA1A5CF8}" destId="{A0C507C6-A061-44A1-B88B-6521E3B50E9E}" srcOrd="0" destOrd="0" parTransId="{DAFE42DB-18F3-4B96-945E-B9A8EABDA3CD}" sibTransId="{DB361B81-4929-4AA7-972B-EF40B74BA21C}"/>
    <dgm:cxn modelId="{D1E059AC-451B-405F-B96B-C3A633570487}" type="presOf" srcId="{6C5CA787-890D-4F2A-80B7-B876AD127C15}" destId="{83855425-28D2-4C52-B17C-65C28EFBB8D9}" srcOrd="0" destOrd="0" presId="urn:microsoft.com/office/officeart/2005/8/layout/chevron2"/>
    <dgm:cxn modelId="{3712CEB4-668E-4CBD-9155-6D1746934F1E}" srcId="{EC076A04-760F-436B-9F24-4E951FBBF9E8}" destId="{6C5CA787-890D-4F2A-80B7-B876AD127C15}" srcOrd="0" destOrd="0" parTransId="{F00B7868-0B4D-47A3-A3B6-9EEC66E7FA81}" sibTransId="{8C43D7FE-AB9F-4A76-8089-ECAD1C7AF807}"/>
    <dgm:cxn modelId="{7B5241BE-11D2-46D7-8D36-F61C3335BE67}" type="presOf" srcId="{45164C74-EAC3-4D8B-9A90-1F13CDB8130D}" destId="{0AFD72DD-EED4-4D06-B096-B1E6E796E0D7}" srcOrd="0" destOrd="0" presId="urn:microsoft.com/office/officeart/2005/8/layout/chevron2"/>
    <dgm:cxn modelId="{339481C2-CDCB-4B0D-8282-5C3D478ECFF3}" type="presOf" srcId="{626EE7E2-4E38-456D-93A1-80A88A54AF40}" destId="{17FA723F-B03F-4665-9ABB-523EA4890E0B}" srcOrd="0" destOrd="0" presId="urn:microsoft.com/office/officeart/2005/8/layout/chevron2"/>
    <dgm:cxn modelId="{2292DECE-EC38-430E-B521-7D2D27C4894E}" type="presOf" srcId="{D1BB216C-2629-4C71-8462-BEAB4141AEA2}" destId="{F2443759-53EB-45C5-B86C-A89A8CB0C99C}" srcOrd="0" destOrd="0" presId="urn:microsoft.com/office/officeart/2005/8/layout/chevron2"/>
    <dgm:cxn modelId="{E48858D2-6F56-455E-B2D1-1261EA682CE1}" type="presOf" srcId="{72DF868A-1973-49A2-B852-B700DCFEBD1C}" destId="{A465A870-39F7-4CE6-AB7B-13A13579BF66}" srcOrd="0" destOrd="0" presId="urn:microsoft.com/office/officeart/2005/8/layout/chevron2"/>
    <dgm:cxn modelId="{ACBAF5D7-5C84-43C6-9941-5A4565DA7FFE}" srcId="{79E80293-B41C-4889-B7B6-C853C618F288}" destId="{F22E73ED-468B-430D-A8BD-B69AB56FCE14}" srcOrd="0" destOrd="0" parTransId="{7C373CBE-E0DA-49A8-98F2-94FA07F5934E}" sibTransId="{B00F9EB3-FE8F-4FA6-B639-88840D66F315}"/>
    <dgm:cxn modelId="{E4CE44DA-009C-4AC2-A822-620ABB59FD68}" type="presOf" srcId="{7AF2EADA-3C3B-4D06-AFA4-BB76FA1A5CF8}" destId="{2B134964-6A65-4081-AF4B-D1D6A53562E4}" srcOrd="0" destOrd="0" presId="urn:microsoft.com/office/officeart/2005/8/layout/chevron2"/>
    <dgm:cxn modelId="{AA0D7CE2-F6C0-44D4-B622-ECEE2E38AB3D}" type="presOf" srcId="{01A2782F-D6DE-4216-8FAB-FBFB9653A780}" destId="{9A30528F-243B-46D3-B724-11C440208FA4}" srcOrd="0" destOrd="0" presId="urn:microsoft.com/office/officeart/2005/8/layout/chevron2"/>
    <dgm:cxn modelId="{7F4729E3-45E9-4DEE-900D-2A993A45EF89}" srcId="{6E5C811A-F180-48D3-9B13-9E037F2BD6AA}" destId="{D1BB216C-2629-4C71-8462-BEAB4141AEA2}" srcOrd="5" destOrd="0" parTransId="{AB635056-3114-412A-9FDC-65E5883CB3BF}" sibTransId="{9DA74547-A68C-4E1F-8168-47F2D79594E6}"/>
    <dgm:cxn modelId="{86BBE2F9-94F0-49E1-8CD0-698910407269}" type="presOf" srcId="{5F0CC31D-8758-4E5F-B3B9-4E6238725799}" destId="{3CBF1C26-2282-4FC1-8422-BD7F65AB0F62}" srcOrd="0" destOrd="0" presId="urn:microsoft.com/office/officeart/2005/8/layout/chevron2"/>
    <dgm:cxn modelId="{4BA811FC-4515-42C8-99D1-834522AD7816}" srcId="{21FA0A5D-759B-4E90-B38C-AFFA2D2E6B3B}" destId="{221D1DDD-47D1-41D7-AB95-2DD8B164E8B3}" srcOrd="0" destOrd="0" parTransId="{4C96EDDC-A9F5-4454-9C01-AA625589AAEE}" sibTransId="{189173C8-E5FE-4DC7-A1AF-20D75892D064}"/>
    <dgm:cxn modelId="{BDF9F460-0BF6-4F4A-8E3C-5BBF8E6C89A7}" type="presParOf" srcId="{F65680C6-2988-4E50-93EF-13E031927ACC}" destId="{5B743F31-0AEC-48CE-BECC-091EC9A5B5AE}" srcOrd="0" destOrd="0" presId="urn:microsoft.com/office/officeart/2005/8/layout/chevron2"/>
    <dgm:cxn modelId="{124624FB-61FB-4B47-8F23-7721EE592457}" type="presParOf" srcId="{5B743F31-0AEC-48CE-BECC-091EC9A5B5AE}" destId="{3CBF1C26-2282-4FC1-8422-BD7F65AB0F62}" srcOrd="0" destOrd="0" presId="urn:microsoft.com/office/officeart/2005/8/layout/chevron2"/>
    <dgm:cxn modelId="{0C696373-94E6-41D6-ADA1-92BFBA1FF047}" type="presParOf" srcId="{5B743F31-0AEC-48CE-BECC-091EC9A5B5AE}" destId="{17FA723F-B03F-4665-9ABB-523EA4890E0B}" srcOrd="1" destOrd="0" presId="urn:microsoft.com/office/officeart/2005/8/layout/chevron2"/>
    <dgm:cxn modelId="{E7C63868-4F10-451F-A9D7-66974B63FA49}" type="presParOf" srcId="{F65680C6-2988-4E50-93EF-13E031927ACC}" destId="{6E1A09F1-E4AF-4ED3-8834-EB3C7385DA3B}" srcOrd="1" destOrd="0" presId="urn:microsoft.com/office/officeart/2005/8/layout/chevron2"/>
    <dgm:cxn modelId="{B9CE448A-4DF3-4165-AB1E-B7544AF9841E}" type="presParOf" srcId="{F65680C6-2988-4E50-93EF-13E031927ACC}" destId="{E7AF624C-C952-4678-8B67-958F73977272}" srcOrd="2" destOrd="0" presId="urn:microsoft.com/office/officeart/2005/8/layout/chevron2"/>
    <dgm:cxn modelId="{A47A2C62-4716-43AE-BB04-4970D6F71286}" type="presParOf" srcId="{E7AF624C-C952-4678-8B67-958F73977272}" destId="{83C76810-F652-4780-B669-7E67FA22284D}" srcOrd="0" destOrd="0" presId="urn:microsoft.com/office/officeart/2005/8/layout/chevron2"/>
    <dgm:cxn modelId="{67F54D10-B5CC-4DC1-A3DC-CE1A678412B2}" type="presParOf" srcId="{E7AF624C-C952-4678-8B67-958F73977272}" destId="{83855425-28D2-4C52-B17C-65C28EFBB8D9}" srcOrd="1" destOrd="0" presId="urn:microsoft.com/office/officeart/2005/8/layout/chevron2"/>
    <dgm:cxn modelId="{C8C306AE-E08A-46E1-86FD-D619D50D9197}" type="presParOf" srcId="{F65680C6-2988-4E50-93EF-13E031927ACC}" destId="{93942D22-09F1-45B9-956F-8037DA2F0E17}" srcOrd="3" destOrd="0" presId="urn:microsoft.com/office/officeart/2005/8/layout/chevron2"/>
    <dgm:cxn modelId="{464BC3BE-D6E4-467C-9E56-3D7EA64AF2DE}" type="presParOf" srcId="{F65680C6-2988-4E50-93EF-13E031927ACC}" destId="{DEAA2F31-7206-4655-823B-C8715C922D3B}" srcOrd="4" destOrd="0" presId="urn:microsoft.com/office/officeart/2005/8/layout/chevron2"/>
    <dgm:cxn modelId="{3D45E308-0B13-4E9B-AA96-DB0DFBC7A5EA}" type="presParOf" srcId="{DEAA2F31-7206-4655-823B-C8715C922D3B}" destId="{2B134964-6A65-4081-AF4B-D1D6A53562E4}" srcOrd="0" destOrd="0" presId="urn:microsoft.com/office/officeart/2005/8/layout/chevron2"/>
    <dgm:cxn modelId="{0AEAF3FD-62D2-4F84-8C68-9D8FD2717271}" type="presParOf" srcId="{DEAA2F31-7206-4655-823B-C8715C922D3B}" destId="{D843985A-2B40-4380-835A-0FCC78618253}" srcOrd="1" destOrd="0" presId="urn:microsoft.com/office/officeart/2005/8/layout/chevron2"/>
    <dgm:cxn modelId="{C34F93EC-5419-4BF0-A06C-001A198CF6F5}" type="presParOf" srcId="{F65680C6-2988-4E50-93EF-13E031927ACC}" destId="{F05EE3A3-19E1-4136-B298-CE3FDBE3288A}" srcOrd="5" destOrd="0" presId="urn:microsoft.com/office/officeart/2005/8/layout/chevron2"/>
    <dgm:cxn modelId="{3DD4A79E-0FA0-4B6D-B404-9C3541A4B781}" type="presParOf" srcId="{F65680C6-2988-4E50-93EF-13E031927ACC}" destId="{FE141415-8FDF-4BDC-97F7-4D81B1A00C1C}" srcOrd="6" destOrd="0" presId="urn:microsoft.com/office/officeart/2005/8/layout/chevron2"/>
    <dgm:cxn modelId="{630A5C02-771F-47DF-A252-7F3D8F0F7C8F}" type="presParOf" srcId="{FE141415-8FDF-4BDC-97F7-4D81B1A00C1C}" destId="{BFE90C75-BFBD-460B-B648-B4EB049E4F0E}" srcOrd="0" destOrd="0" presId="urn:microsoft.com/office/officeart/2005/8/layout/chevron2"/>
    <dgm:cxn modelId="{E4D7F94C-1568-45BE-A0B0-2511A14EDC78}" type="presParOf" srcId="{FE141415-8FDF-4BDC-97F7-4D81B1A00C1C}" destId="{940C20AC-ADFC-4456-82B6-95D45A981E30}" srcOrd="1" destOrd="0" presId="urn:microsoft.com/office/officeart/2005/8/layout/chevron2"/>
    <dgm:cxn modelId="{7B8E225E-8320-41E4-965D-047841775AE6}" type="presParOf" srcId="{F65680C6-2988-4E50-93EF-13E031927ACC}" destId="{CE6C6FD4-A4C4-4E89-ACA5-99287473862E}" srcOrd="7" destOrd="0" presId="urn:microsoft.com/office/officeart/2005/8/layout/chevron2"/>
    <dgm:cxn modelId="{265EE45A-E8D2-4512-A043-C4863D15BD13}" type="presParOf" srcId="{F65680C6-2988-4E50-93EF-13E031927ACC}" destId="{9A784F98-727C-486A-9AEE-19EA1DC43DCE}" srcOrd="8" destOrd="0" presId="urn:microsoft.com/office/officeart/2005/8/layout/chevron2"/>
    <dgm:cxn modelId="{2C07A989-EE05-41D8-ACE4-B1DCA8F6BBA7}" type="presParOf" srcId="{9A784F98-727C-486A-9AEE-19EA1DC43DCE}" destId="{8CAF12F0-D53C-4200-9FDC-33DAE7ABE8E0}" srcOrd="0" destOrd="0" presId="urn:microsoft.com/office/officeart/2005/8/layout/chevron2"/>
    <dgm:cxn modelId="{77308B20-870F-41E3-8877-BE6E89A12B37}" type="presParOf" srcId="{9A784F98-727C-486A-9AEE-19EA1DC43DCE}" destId="{65349066-3FC1-42AF-B9FD-2D700BD52A2F}" srcOrd="1" destOrd="0" presId="urn:microsoft.com/office/officeart/2005/8/layout/chevron2"/>
    <dgm:cxn modelId="{647BF3EC-38DC-468C-9596-1B062C42DCC1}" type="presParOf" srcId="{F65680C6-2988-4E50-93EF-13E031927ACC}" destId="{42E27701-980E-4371-930D-C01EEAE237AC}" srcOrd="9" destOrd="0" presId="urn:microsoft.com/office/officeart/2005/8/layout/chevron2"/>
    <dgm:cxn modelId="{F441A7C1-C0C2-409F-82CF-DE64E953210E}" type="presParOf" srcId="{F65680C6-2988-4E50-93EF-13E031927ACC}" destId="{BB622B5B-A9BD-416A-89F6-55D9F586A64E}" srcOrd="10" destOrd="0" presId="urn:microsoft.com/office/officeart/2005/8/layout/chevron2"/>
    <dgm:cxn modelId="{FACA7C4C-2B0E-4A1E-A315-34DC1AF74BBF}" type="presParOf" srcId="{BB622B5B-A9BD-416A-89F6-55D9F586A64E}" destId="{F2443759-53EB-45C5-B86C-A89A8CB0C99C}" srcOrd="0" destOrd="0" presId="urn:microsoft.com/office/officeart/2005/8/layout/chevron2"/>
    <dgm:cxn modelId="{C5D8B2CE-A0A2-47E0-B430-1A104B802383}" type="presParOf" srcId="{BB622B5B-A9BD-416A-89F6-55D9F586A64E}" destId="{A465A870-39F7-4CE6-AB7B-13A13579BF66}" srcOrd="1" destOrd="0" presId="urn:microsoft.com/office/officeart/2005/8/layout/chevron2"/>
    <dgm:cxn modelId="{0CC55BF4-8244-4681-BC82-628FD6063D1D}" type="presParOf" srcId="{F65680C6-2988-4E50-93EF-13E031927ACC}" destId="{29495C15-A950-4334-91DB-368EBC88AA64}" srcOrd="11" destOrd="0" presId="urn:microsoft.com/office/officeart/2005/8/layout/chevron2"/>
    <dgm:cxn modelId="{1224AA87-2EA6-41A3-93C4-E03FDAD783D9}" type="presParOf" srcId="{F65680C6-2988-4E50-93EF-13E031927ACC}" destId="{0AA5545B-6C87-4BE9-BB7D-68FE4409C54A}" srcOrd="12" destOrd="0" presId="urn:microsoft.com/office/officeart/2005/8/layout/chevron2"/>
    <dgm:cxn modelId="{226D0427-4A59-4E35-AB02-E401F4CCAFB1}" type="presParOf" srcId="{0AA5545B-6C87-4BE9-BB7D-68FE4409C54A}" destId="{9A30528F-243B-46D3-B724-11C440208FA4}" srcOrd="0" destOrd="0" presId="urn:microsoft.com/office/officeart/2005/8/layout/chevron2"/>
    <dgm:cxn modelId="{1CF4FEE7-B0E9-48BE-8C5D-027A6F177518}" type="presParOf" srcId="{0AA5545B-6C87-4BE9-BB7D-68FE4409C54A}" destId="{95792F88-67C9-4AF1-A870-AADA10184381}" srcOrd="1" destOrd="0" presId="urn:microsoft.com/office/officeart/2005/8/layout/chevron2"/>
    <dgm:cxn modelId="{4C51F8E1-7418-48E9-98B9-3506B0BD1FC1}" type="presParOf" srcId="{F65680C6-2988-4E50-93EF-13E031927ACC}" destId="{F9A17558-B5AB-469D-A705-DE39FDD48C40}" srcOrd="13" destOrd="0" presId="urn:microsoft.com/office/officeart/2005/8/layout/chevron2"/>
    <dgm:cxn modelId="{5C3B2905-796C-4457-8E36-F65F69495F5E}" type="presParOf" srcId="{F65680C6-2988-4E50-93EF-13E031927ACC}" destId="{3EE28FC6-81AF-4B0A-A14A-E75E48B0214D}" srcOrd="14" destOrd="0" presId="urn:microsoft.com/office/officeart/2005/8/layout/chevron2"/>
    <dgm:cxn modelId="{94F774E5-D818-48D1-8EAD-796751994F62}" type="presParOf" srcId="{3EE28FC6-81AF-4B0A-A14A-E75E48B0214D}" destId="{0AFD72DD-EED4-4D06-B096-B1E6E796E0D7}" srcOrd="0" destOrd="0" presId="urn:microsoft.com/office/officeart/2005/8/layout/chevron2"/>
    <dgm:cxn modelId="{9CCE870F-4185-4541-A48E-2C52A4C34A3F}" type="presParOf" srcId="{3EE28FC6-81AF-4B0A-A14A-E75E48B0214D}" destId="{44E12EBF-1230-4C0C-9F3E-A9DD54C61753}" srcOrd="1" destOrd="0" presId="urn:microsoft.com/office/officeart/2005/8/layout/chevron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F1C26-2282-4FC1-8422-BD7F65AB0F62}">
      <dsp:nvSpPr>
        <dsp:cNvPr id="0" name=""/>
        <dsp:cNvSpPr/>
      </dsp:nvSpPr>
      <dsp:spPr>
        <a:xfrm rot="5400000">
          <a:off x="-99611" y="101480"/>
          <a:ext cx="664077" cy="464854"/>
        </a:xfrm>
        <a:prstGeom prst="chevron">
          <a:avLst/>
        </a:prstGeom>
        <a:solidFill>
          <a:schemeClr val="accent5">
            <a:shade val="80000"/>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n/>
            </a:rPr>
            <a:t>1.</a:t>
          </a:r>
          <a:endParaRPr lang="en-IN" sz="1300" kern="1200" dirty="0">
            <a:ln/>
          </a:endParaRPr>
        </a:p>
      </dsp:txBody>
      <dsp:txXfrm rot="-5400000">
        <a:off x="1" y="234295"/>
        <a:ext cx="464854" cy="199223"/>
      </dsp:txXfrm>
    </dsp:sp>
    <dsp:sp modelId="{17FA723F-B03F-4665-9ABB-523EA4890E0B}">
      <dsp:nvSpPr>
        <dsp:cNvPr id="0" name=""/>
        <dsp:cNvSpPr/>
      </dsp:nvSpPr>
      <dsp:spPr>
        <a:xfrm rot="5400000">
          <a:off x="3135825" y="-2669102"/>
          <a:ext cx="431650" cy="5773592"/>
        </a:xfrm>
        <a:prstGeom prst="round2SameRect">
          <a:avLst/>
        </a:prstGeom>
        <a:solidFill>
          <a:schemeClr val="lt1">
            <a:alpha val="90000"/>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n/>
            </a:rPr>
            <a:t>Demographic Insights</a:t>
          </a:r>
          <a:endParaRPr lang="en-IN" sz="2400" kern="1200" dirty="0">
            <a:ln/>
          </a:endParaRPr>
        </a:p>
      </dsp:txBody>
      <dsp:txXfrm rot="-5400000">
        <a:off x="464855" y="22939"/>
        <a:ext cx="5752521" cy="389508"/>
      </dsp:txXfrm>
    </dsp:sp>
    <dsp:sp modelId="{83C76810-F652-4780-B669-7E67FA22284D}">
      <dsp:nvSpPr>
        <dsp:cNvPr id="0" name=""/>
        <dsp:cNvSpPr/>
      </dsp:nvSpPr>
      <dsp:spPr>
        <a:xfrm rot="5400000">
          <a:off x="-99611" y="691404"/>
          <a:ext cx="664077" cy="464854"/>
        </a:xfrm>
        <a:prstGeom prst="chevron">
          <a:avLst/>
        </a:prstGeom>
        <a:solidFill>
          <a:schemeClr val="accent5">
            <a:shade val="80000"/>
            <a:hueOff val="49898"/>
            <a:satOff val="-894"/>
            <a:lumOff val="3798"/>
            <a:alphaOff val="0"/>
          </a:schemeClr>
        </a:solidFill>
        <a:ln w="12700" cap="flat" cmpd="sng" algn="ctr">
          <a:solidFill>
            <a:schemeClr val="accent5">
              <a:shade val="80000"/>
              <a:hueOff val="49898"/>
              <a:satOff val="-894"/>
              <a:lumOff val="37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n/>
            </a:rPr>
            <a:t>2</a:t>
          </a:r>
          <a:endParaRPr lang="en-IN" sz="1300" kern="1200" dirty="0">
            <a:ln/>
          </a:endParaRPr>
        </a:p>
      </dsp:txBody>
      <dsp:txXfrm rot="-5400000">
        <a:off x="1" y="824219"/>
        <a:ext cx="464854" cy="199223"/>
      </dsp:txXfrm>
    </dsp:sp>
    <dsp:sp modelId="{83855425-28D2-4C52-B17C-65C28EFBB8D9}">
      <dsp:nvSpPr>
        <dsp:cNvPr id="0" name=""/>
        <dsp:cNvSpPr/>
      </dsp:nvSpPr>
      <dsp:spPr>
        <a:xfrm rot="5400000">
          <a:off x="3135825" y="-2079178"/>
          <a:ext cx="431650" cy="5773592"/>
        </a:xfrm>
        <a:prstGeom prst="round2SameRect">
          <a:avLst/>
        </a:prstGeom>
        <a:solidFill>
          <a:schemeClr val="lt1">
            <a:alpha val="90000"/>
            <a:hueOff val="0"/>
            <a:satOff val="0"/>
            <a:lumOff val="0"/>
            <a:alphaOff val="0"/>
          </a:schemeClr>
        </a:solidFill>
        <a:ln w="12700" cap="flat" cmpd="sng" algn="ctr">
          <a:solidFill>
            <a:schemeClr val="accent5">
              <a:shade val="80000"/>
              <a:hueOff val="49898"/>
              <a:satOff val="-894"/>
              <a:lumOff val="37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n/>
            </a:rPr>
            <a:t>Competition Analysis</a:t>
          </a:r>
          <a:endParaRPr lang="en-IN" sz="2400" kern="1200" dirty="0">
            <a:ln/>
          </a:endParaRPr>
        </a:p>
      </dsp:txBody>
      <dsp:txXfrm rot="-5400000">
        <a:off x="464855" y="612863"/>
        <a:ext cx="5752521" cy="389508"/>
      </dsp:txXfrm>
    </dsp:sp>
    <dsp:sp modelId="{2B134964-6A65-4081-AF4B-D1D6A53562E4}">
      <dsp:nvSpPr>
        <dsp:cNvPr id="0" name=""/>
        <dsp:cNvSpPr/>
      </dsp:nvSpPr>
      <dsp:spPr>
        <a:xfrm rot="5400000">
          <a:off x="-99611" y="1281329"/>
          <a:ext cx="664077" cy="464854"/>
        </a:xfrm>
        <a:prstGeom prst="chevron">
          <a:avLst/>
        </a:prstGeom>
        <a:solidFill>
          <a:schemeClr val="accent5">
            <a:shade val="80000"/>
            <a:hueOff val="99795"/>
            <a:satOff val="-1787"/>
            <a:lumOff val="7596"/>
            <a:alphaOff val="0"/>
          </a:schemeClr>
        </a:solidFill>
        <a:ln w="12700" cap="flat" cmpd="sng" algn="ctr">
          <a:solidFill>
            <a:schemeClr val="accent5">
              <a:shade val="80000"/>
              <a:hueOff val="99795"/>
              <a:satOff val="-1787"/>
              <a:lumOff val="75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n/>
            </a:rPr>
            <a:t>3.</a:t>
          </a:r>
          <a:endParaRPr lang="en-IN" sz="1300" kern="1200" dirty="0">
            <a:ln/>
          </a:endParaRPr>
        </a:p>
      </dsp:txBody>
      <dsp:txXfrm rot="-5400000">
        <a:off x="1" y="1414144"/>
        <a:ext cx="464854" cy="199223"/>
      </dsp:txXfrm>
    </dsp:sp>
    <dsp:sp modelId="{D843985A-2B40-4380-835A-0FCC78618253}">
      <dsp:nvSpPr>
        <dsp:cNvPr id="0" name=""/>
        <dsp:cNvSpPr/>
      </dsp:nvSpPr>
      <dsp:spPr>
        <a:xfrm rot="5400000">
          <a:off x="3135825" y="-1489253"/>
          <a:ext cx="431650" cy="5773592"/>
        </a:xfrm>
        <a:prstGeom prst="round2SameRect">
          <a:avLst/>
        </a:prstGeom>
        <a:solidFill>
          <a:schemeClr val="lt1">
            <a:alpha val="90000"/>
            <a:hueOff val="0"/>
            <a:satOff val="0"/>
            <a:lumOff val="0"/>
            <a:alphaOff val="0"/>
          </a:schemeClr>
        </a:solidFill>
        <a:ln w="12700" cap="flat" cmpd="sng" algn="ctr">
          <a:solidFill>
            <a:schemeClr val="accent5">
              <a:shade val="80000"/>
              <a:hueOff val="99795"/>
              <a:satOff val="-1787"/>
              <a:lumOff val="75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n/>
            </a:rPr>
            <a:t>Consumers Preference</a:t>
          </a:r>
          <a:endParaRPr lang="en-IN" sz="2400" kern="1200" dirty="0">
            <a:ln/>
          </a:endParaRPr>
        </a:p>
      </dsp:txBody>
      <dsp:txXfrm rot="-5400000">
        <a:off x="464855" y="1202788"/>
        <a:ext cx="5752521" cy="389508"/>
      </dsp:txXfrm>
    </dsp:sp>
    <dsp:sp modelId="{BFE90C75-BFBD-460B-B648-B4EB049E4F0E}">
      <dsp:nvSpPr>
        <dsp:cNvPr id="0" name=""/>
        <dsp:cNvSpPr/>
      </dsp:nvSpPr>
      <dsp:spPr>
        <a:xfrm rot="5400000">
          <a:off x="-99611" y="1871253"/>
          <a:ext cx="664077" cy="464854"/>
        </a:xfrm>
        <a:prstGeom prst="chevron">
          <a:avLst/>
        </a:prstGeom>
        <a:solidFill>
          <a:schemeClr val="accent5">
            <a:shade val="80000"/>
            <a:hueOff val="149693"/>
            <a:satOff val="-2681"/>
            <a:lumOff val="11394"/>
            <a:alphaOff val="0"/>
          </a:schemeClr>
        </a:solidFill>
        <a:ln w="12700" cap="flat" cmpd="sng" algn="ctr">
          <a:solidFill>
            <a:schemeClr val="accent5">
              <a:shade val="80000"/>
              <a:hueOff val="149693"/>
              <a:satOff val="-2681"/>
              <a:lumOff val="113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n/>
            </a:rPr>
            <a:t>4.</a:t>
          </a:r>
          <a:endParaRPr lang="en-IN" sz="1300" kern="1200" dirty="0">
            <a:ln/>
          </a:endParaRPr>
        </a:p>
      </dsp:txBody>
      <dsp:txXfrm rot="-5400000">
        <a:off x="1" y="2004068"/>
        <a:ext cx="464854" cy="199223"/>
      </dsp:txXfrm>
    </dsp:sp>
    <dsp:sp modelId="{940C20AC-ADFC-4456-82B6-95D45A981E30}">
      <dsp:nvSpPr>
        <dsp:cNvPr id="0" name=""/>
        <dsp:cNvSpPr/>
      </dsp:nvSpPr>
      <dsp:spPr>
        <a:xfrm rot="5400000">
          <a:off x="3135825" y="-899329"/>
          <a:ext cx="431650" cy="5773592"/>
        </a:xfrm>
        <a:prstGeom prst="round2SameRect">
          <a:avLst/>
        </a:prstGeom>
        <a:solidFill>
          <a:schemeClr val="lt1">
            <a:alpha val="90000"/>
            <a:hueOff val="0"/>
            <a:satOff val="0"/>
            <a:lumOff val="0"/>
            <a:alphaOff val="0"/>
          </a:schemeClr>
        </a:solidFill>
        <a:ln w="12700" cap="flat" cmpd="sng" algn="ctr">
          <a:solidFill>
            <a:schemeClr val="accent5">
              <a:shade val="80000"/>
              <a:hueOff val="149693"/>
              <a:satOff val="-2681"/>
              <a:lumOff val="113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n/>
            </a:rPr>
            <a:t>Marketing Channels and Brand Awareness</a:t>
          </a:r>
          <a:endParaRPr lang="en-IN" sz="2400" kern="1200" dirty="0">
            <a:ln/>
          </a:endParaRPr>
        </a:p>
      </dsp:txBody>
      <dsp:txXfrm rot="-5400000">
        <a:off x="464855" y="1792712"/>
        <a:ext cx="5752521" cy="389508"/>
      </dsp:txXfrm>
    </dsp:sp>
    <dsp:sp modelId="{8CAF12F0-D53C-4200-9FDC-33DAE7ABE8E0}">
      <dsp:nvSpPr>
        <dsp:cNvPr id="0" name=""/>
        <dsp:cNvSpPr/>
      </dsp:nvSpPr>
      <dsp:spPr>
        <a:xfrm rot="5400000">
          <a:off x="-99611" y="2461178"/>
          <a:ext cx="664077" cy="464854"/>
        </a:xfrm>
        <a:prstGeom prst="chevron">
          <a:avLst/>
        </a:prstGeom>
        <a:solidFill>
          <a:schemeClr val="accent5">
            <a:shade val="80000"/>
            <a:hueOff val="199590"/>
            <a:satOff val="-3575"/>
            <a:lumOff val="15191"/>
            <a:alphaOff val="0"/>
          </a:schemeClr>
        </a:solidFill>
        <a:ln w="12700" cap="flat" cmpd="sng" algn="ctr">
          <a:solidFill>
            <a:schemeClr val="accent5">
              <a:shade val="80000"/>
              <a:hueOff val="199590"/>
              <a:satOff val="-3575"/>
              <a:lumOff val="151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n/>
            </a:rPr>
            <a:t>5.</a:t>
          </a:r>
          <a:endParaRPr lang="en-IN" sz="1300" kern="1200" dirty="0">
            <a:ln/>
          </a:endParaRPr>
        </a:p>
      </dsp:txBody>
      <dsp:txXfrm rot="-5400000">
        <a:off x="1" y="2593993"/>
        <a:ext cx="464854" cy="199223"/>
      </dsp:txXfrm>
    </dsp:sp>
    <dsp:sp modelId="{65349066-3FC1-42AF-B9FD-2D700BD52A2F}">
      <dsp:nvSpPr>
        <dsp:cNvPr id="0" name=""/>
        <dsp:cNvSpPr/>
      </dsp:nvSpPr>
      <dsp:spPr>
        <a:xfrm rot="5400000">
          <a:off x="3135825" y="-309404"/>
          <a:ext cx="431650" cy="5773592"/>
        </a:xfrm>
        <a:prstGeom prst="round2SameRect">
          <a:avLst/>
        </a:prstGeom>
        <a:solidFill>
          <a:schemeClr val="lt1">
            <a:alpha val="90000"/>
            <a:hueOff val="0"/>
            <a:satOff val="0"/>
            <a:lumOff val="0"/>
            <a:alphaOff val="0"/>
          </a:schemeClr>
        </a:solidFill>
        <a:ln w="12700" cap="flat" cmpd="sng" algn="ctr">
          <a:solidFill>
            <a:schemeClr val="accent5">
              <a:shade val="80000"/>
              <a:hueOff val="199590"/>
              <a:satOff val="-3575"/>
              <a:lumOff val="151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n/>
            </a:rPr>
            <a:t>Brand Penetration</a:t>
          </a:r>
          <a:endParaRPr lang="en-IN" sz="2400" kern="1200" dirty="0">
            <a:ln/>
          </a:endParaRPr>
        </a:p>
      </dsp:txBody>
      <dsp:txXfrm rot="-5400000">
        <a:off x="464855" y="2382637"/>
        <a:ext cx="5752521" cy="389508"/>
      </dsp:txXfrm>
    </dsp:sp>
    <dsp:sp modelId="{F2443759-53EB-45C5-B86C-A89A8CB0C99C}">
      <dsp:nvSpPr>
        <dsp:cNvPr id="0" name=""/>
        <dsp:cNvSpPr/>
      </dsp:nvSpPr>
      <dsp:spPr>
        <a:xfrm rot="5400000">
          <a:off x="-99611" y="3051102"/>
          <a:ext cx="664077" cy="464854"/>
        </a:xfrm>
        <a:prstGeom prst="chevron">
          <a:avLst/>
        </a:prstGeom>
        <a:solidFill>
          <a:schemeClr val="accent5">
            <a:shade val="80000"/>
            <a:hueOff val="249488"/>
            <a:satOff val="-4469"/>
            <a:lumOff val="18989"/>
            <a:alphaOff val="0"/>
          </a:schemeClr>
        </a:solidFill>
        <a:ln w="12700" cap="flat" cmpd="sng" algn="ctr">
          <a:solidFill>
            <a:schemeClr val="accent5">
              <a:shade val="80000"/>
              <a:hueOff val="249488"/>
              <a:satOff val="-4469"/>
              <a:lumOff val="189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n/>
            </a:rPr>
            <a:t>6.</a:t>
          </a:r>
          <a:endParaRPr lang="en-IN" sz="1300" kern="1200" dirty="0">
            <a:ln/>
          </a:endParaRPr>
        </a:p>
      </dsp:txBody>
      <dsp:txXfrm rot="-5400000">
        <a:off x="1" y="3183917"/>
        <a:ext cx="464854" cy="199223"/>
      </dsp:txXfrm>
    </dsp:sp>
    <dsp:sp modelId="{A465A870-39F7-4CE6-AB7B-13A13579BF66}">
      <dsp:nvSpPr>
        <dsp:cNvPr id="0" name=""/>
        <dsp:cNvSpPr/>
      </dsp:nvSpPr>
      <dsp:spPr>
        <a:xfrm rot="5400000">
          <a:off x="3135825" y="280519"/>
          <a:ext cx="431650" cy="5773592"/>
        </a:xfrm>
        <a:prstGeom prst="round2SameRect">
          <a:avLst/>
        </a:prstGeom>
        <a:solidFill>
          <a:schemeClr val="lt1">
            <a:alpha val="90000"/>
            <a:hueOff val="0"/>
            <a:satOff val="0"/>
            <a:lumOff val="0"/>
            <a:alphaOff val="0"/>
          </a:schemeClr>
        </a:solidFill>
        <a:ln w="12700" cap="flat" cmpd="sng" algn="ctr">
          <a:solidFill>
            <a:schemeClr val="accent5">
              <a:shade val="80000"/>
              <a:hueOff val="249488"/>
              <a:satOff val="-4469"/>
              <a:lumOff val="189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n/>
            </a:rPr>
            <a:t>Purchase Behavior</a:t>
          </a:r>
          <a:endParaRPr lang="en-IN" sz="2400" kern="1200" dirty="0">
            <a:ln/>
          </a:endParaRPr>
        </a:p>
      </dsp:txBody>
      <dsp:txXfrm rot="-5400000">
        <a:off x="464855" y="2972561"/>
        <a:ext cx="5752521" cy="389508"/>
      </dsp:txXfrm>
    </dsp:sp>
    <dsp:sp modelId="{9A30528F-243B-46D3-B724-11C440208FA4}">
      <dsp:nvSpPr>
        <dsp:cNvPr id="0" name=""/>
        <dsp:cNvSpPr/>
      </dsp:nvSpPr>
      <dsp:spPr>
        <a:xfrm rot="5400000">
          <a:off x="-99611" y="3641027"/>
          <a:ext cx="664077" cy="464854"/>
        </a:xfrm>
        <a:prstGeom prst="chevron">
          <a:avLst/>
        </a:prstGeom>
        <a:solidFill>
          <a:schemeClr val="accent5">
            <a:shade val="80000"/>
            <a:hueOff val="299385"/>
            <a:satOff val="-5362"/>
            <a:lumOff val="22787"/>
            <a:alphaOff val="0"/>
          </a:schemeClr>
        </a:solidFill>
        <a:ln w="12700" cap="flat" cmpd="sng" algn="ctr">
          <a:solidFill>
            <a:schemeClr val="accent5">
              <a:shade val="80000"/>
              <a:hueOff val="299385"/>
              <a:satOff val="-5362"/>
              <a:lumOff val="227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n/>
            </a:rPr>
            <a:t>7.</a:t>
          </a:r>
          <a:endParaRPr lang="en-IN" sz="1300" kern="1200" dirty="0">
            <a:ln/>
          </a:endParaRPr>
        </a:p>
      </dsp:txBody>
      <dsp:txXfrm rot="-5400000">
        <a:off x="1" y="3773842"/>
        <a:ext cx="464854" cy="199223"/>
      </dsp:txXfrm>
    </dsp:sp>
    <dsp:sp modelId="{95792F88-67C9-4AF1-A870-AADA10184381}">
      <dsp:nvSpPr>
        <dsp:cNvPr id="0" name=""/>
        <dsp:cNvSpPr/>
      </dsp:nvSpPr>
      <dsp:spPr>
        <a:xfrm rot="5400000">
          <a:off x="3135825" y="870444"/>
          <a:ext cx="431650" cy="5773592"/>
        </a:xfrm>
        <a:prstGeom prst="round2SameRect">
          <a:avLst/>
        </a:prstGeom>
        <a:solidFill>
          <a:schemeClr val="lt1">
            <a:alpha val="90000"/>
            <a:hueOff val="0"/>
            <a:satOff val="0"/>
            <a:lumOff val="0"/>
            <a:alphaOff val="0"/>
          </a:schemeClr>
        </a:solidFill>
        <a:ln w="12700" cap="flat" cmpd="sng" algn="ctr">
          <a:solidFill>
            <a:schemeClr val="accent5">
              <a:shade val="80000"/>
              <a:hueOff val="299385"/>
              <a:satOff val="-5362"/>
              <a:lumOff val="2278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n/>
            </a:rPr>
            <a:t>Product Development</a:t>
          </a:r>
          <a:endParaRPr lang="en-IN" sz="2400" kern="1200" dirty="0">
            <a:ln/>
          </a:endParaRPr>
        </a:p>
      </dsp:txBody>
      <dsp:txXfrm rot="-5400000">
        <a:off x="464855" y="3562486"/>
        <a:ext cx="5752521" cy="389508"/>
      </dsp:txXfrm>
    </dsp:sp>
    <dsp:sp modelId="{0AFD72DD-EED4-4D06-B096-B1E6E796E0D7}">
      <dsp:nvSpPr>
        <dsp:cNvPr id="0" name=""/>
        <dsp:cNvSpPr/>
      </dsp:nvSpPr>
      <dsp:spPr>
        <a:xfrm rot="5400000">
          <a:off x="-99611" y="4230951"/>
          <a:ext cx="664077" cy="464854"/>
        </a:xfrm>
        <a:prstGeom prst="chevron">
          <a:avLst/>
        </a:prstGeom>
        <a:solidFill>
          <a:schemeClr val="accent5">
            <a:shade val="80000"/>
            <a:hueOff val="349283"/>
            <a:satOff val="-6256"/>
            <a:lumOff val="26585"/>
            <a:alphaOff val="0"/>
          </a:schemeClr>
        </a:solidFill>
        <a:ln w="12700" cap="flat" cmpd="sng" algn="ctr">
          <a:solidFill>
            <a:schemeClr val="accent5">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n/>
            </a:rPr>
            <a:t>8.</a:t>
          </a:r>
          <a:endParaRPr lang="en-IN" sz="1300" kern="1200" dirty="0">
            <a:ln/>
          </a:endParaRPr>
        </a:p>
      </dsp:txBody>
      <dsp:txXfrm rot="-5400000">
        <a:off x="1" y="4363766"/>
        <a:ext cx="464854" cy="199223"/>
      </dsp:txXfrm>
    </dsp:sp>
    <dsp:sp modelId="{44E12EBF-1230-4C0C-9F3E-A9DD54C61753}">
      <dsp:nvSpPr>
        <dsp:cNvPr id="0" name=""/>
        <dsp:cNvSpPr/>
      </dsp:nvSpPr>
      <dsp:spPr>
        <a:xfrm rot="5400000">
          <a:off x="3135825" y="1460368"/>
          <a:ext cx="431650" cy="5773592"/>
        </a:xfrm>
        <a:prstGeom prst="round2SameRect">
          <a:avLst/>
        </a:prstGeom>
        <a:solidFill>
          <a:schemeClr val="lt1">
            <a:alpha val="90000"/>
            <a:hueOff val="0"/>
            <a:satOff val="0"/>
            <a:lumOff val="0"/>
            <a:alphaOff val="0"/>
          </a:schemeClr>
        </a:solidFill>
        <a:ln w="12700" cap="flat" cmpd="sng" algn="ctr">
          <a:solidFill>
            <a:schemeClr val="accent5">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n/>
            </a:rPr>
            <a:t>Recommendations</a:t>
          </a:r>
          <a:endParaRPr lang="en-IN" sz="2400" kern="1200" dirty="0">
            <a:ln/>
          </a:endParaRPr>
        </a:p>
      </dsp:txBody>
      <dsp:txXfrm rot="-5400000">
        <a:off x="464855" y="4152410"/>
        <a:ext cx="5752521" cy="38950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9A2A57-D6E2-414E-9092-7A6D1E212B3C}" type="datetimeFigureOut">
              <a:rPr lang="en-IN" smtClean="0"/>
              <a:t>02-07-2023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064FB-9949-4A22-9085-14E45B731E86}" type="slidenum">
              <a:rPr lang="en-IN" smtClean="0"/>
              <a:t>‹#›</a:t>
            </a:fld>
            <a:endParaRPr lang="en-IN" dirty="0"/>
          </a:p>
        </p:txBody>
      </p:sp>
    </p:spTree>
    <p:extLst>
      <p:ext uri="{BB962C8B-B14F-4D97-AF65-F5344CB8AC3E}">
        <p14:creationId xmlns:p14="http://schemas.microsoft.com/office/powerpoint/2010/main" val="2842251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lang="en-US"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Brand Reach in Different Cities</a:t>
            </a:r>
            <a:endParaRPr dirty="0"/>
          </a:p>
          <a:p>
            <a:r>
              <a:rPr b="0" dirty="0"/>
              <a:t>No alt text provided</a:t>
            </a:r>
            <a:endParaRPr dirty="0"/>
          </a:p>
          <a:p>
            <a:endParaRPr dirty="0"/>
          </a:p>
          <a:p>
            <a:r>
              <a:rPr b="1" dirty="0"/>
              <a:t>Tried Our Drink</a:t>
            </a:r>
            <a:endParaRPr dirty="0"/>
          </a:p>
          <a:p>
            <a:r>
              <a:rPr b="0" dirty="0"/>
              <a:t>No alt text provided</a:t>
            </a:r>
            <a:endParaRPr dirty="0"/>
          </a:p>
          <a:p>
            <a:endParaRPr dirty="0"/>
          </a:p>
          <a:p>
            <a:r>
              <a:rPr b="1" dirty="0"/>
              <a:t>Brand reach in Cities</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Preferred Purchase Location for Customers</a:t>
            </a:r>
            <a:endParaRPr dirty="0"/>
          </a:p>
          <a:p>
            <a:r>
              <a:rPr b="0" dirty="0"/>
              <a:t>No alt text provided</a:t>
            </a:r>
            <a:endParaRPr dirty="0"/>
          </a:p>
          <a:p>
            <a:endParaRPr dirty="0"/>
          </a:p>
          <a:p>
            <a:r>
              <a:rPr b="1" dirty="0"/>
              <a:t>Consumption Situation of Customers</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Customers Willing to purchase Limited Editions</a:t>
            </a:r>
            <a:endParaRPr dirty="0"/>
          </a:p>
          <a:p>
            <a:r>
              <a:rPr b="0" dirty="0"/>
              <a:t>No alt text provided</a:t>
            </a:r>
            <a:endParaRPr dirty="0"/>
          </a:p>
          <a:p>
            <a:endParaRPr dirty="0"/>
          </a:p>
          <a:p>
            <a:r>
              <a:rPr b="1" dirty="0"/>
              <a:t>No of Customers by Price Range</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Reasons for Choosing other Brands with Knowledge about Our Brand</a:t>
            </a:r>
            <a:endParaRPr dirty="0"/>
          </a:p>
          <a:p>
            <a:r>
              <a:rPr b="0" dirty="0"/>
              <a:t>No alt text provided</a:t>
            </a:r>
            <a:endParaRPr dirty="0"/>
          </a:p>
          <a:p>
            <a:endParaRPr dirty="0"/>
          </a:p>
          <a:p>
            <a:r>
              <a:rPr b="1" dirty="0"/>
              <a:t>Customers Rating For CodeX</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Choosing Other Brand Because Of Reputation, - Not Heard of Us.</a:t>
            </a:r>
            <a:endParaRPr dirty="0"/>
          </a:p>
          <a:p>
            <a:r>
              <a:rPr b="0" dirty="0"/>
              <a:t>No alt text provided</a:t>
            </a:r>
            <a:endParaRPr dirty="0"/>
          </a:p>
          <a:p>
            <a:endParaRPr dirty="0"/>
          </a:p>
          <a:p>
            <a:r>
              <a:rPr b="1" dirty="0"/>
              <a:t>Customers Choosing Other Brand Because of :</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3661609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Ingredients Expected by Brand Customers</a:t>
            </a:r>
            <a:endParaRPr dirty="0"/>
          </a:p>
          <a:p>
            <a:r>
              <a:rPr b="0" dirty="0"/>
              <a:t>No alt text provided</a:t>
            </a:r>
            <a:endParaRPr dirty="0"/>
          </a:p>
          <a:p>
            <a:endParaRPr dirty="0"/>
          </a:p>
          <a:p>
            <a:r>
              <a:rPr b="1" dirty="0"/>
              <a:t>improvements Desired among Brands by Customers</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Response by Age Group</a:t>
            </a:r>
            <a:endParaRPr dirty="0"/>
          </a:p>
          <a:p>
            <a:r>
              <a:rPr b="0" dirty="0"/>
              <a:t>No alt text provided</a:t>
            </a:r>
            <a:endParaRPr dirty="0"/>
          </a:p>
          <a:p>
            <a:endParaRPr dirty="0"/>
          </a:p>
        </p:txBody>
      </p:sp>
    </p:spTree>
    <p:extLst>
      <p:ext uri="{BB962C8B-B14F-4D97-AF65-F5344CB8AC3E}">
        <p14:creationId xmlns:p14="http://schemas.microsoft.com/office/powerpoint/2010/main" val="3927359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Response by Age Group</a:t>
            </a:r>
            <a:endParaRPr dirty="0"/>
          </a:p>
          <a:p>
            <a:r>
              <a:rPr b="0" dirty="0"/>
              <a:t>No alt text provided</a:t>
            </a:r>
            <a:endParaRPr dirty="0"/>
          </a:p>
          <a:p>
            <a:endParaRPr dirty="0"/>
          </a:p>
        </p:txBody>
      </p:sp>
    </p:spTree>
    <p:extLst>
      <p:ext uri="{BB962C8B-B14F-4D97-AF65-F5344CB8AC3E}">
        <p14:creationId xmlns:p14="http://schemas.microsoft.com/office/powerpoint/2010/main" val="3133390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Response by Age Group</a:t>
            </a:r>
            <a:endParaRPr dirty="0"/>
          </a:p>
          <a:p>
            <a:r>
              <a:rPr b="0" dirty="0"/>
              <a:t>No alt text provided</a:t>
            </a:r>
            <a:endParaRPr dirty="0"/>
          </a:p>
          <a:p>
            <a:endParaRPr dirty="0"/>
          </a:p>
        </p:txBody>
      </p:sp>
    </p:spTree>
    <p:extLst>
      <p:ext uri="{BB962C8B-B14F-4D97-AF65-F5344CB8AC3E}">
        <p14:creationId xmlns:p14="http://schemas.microsoft.com/office/powerpoint/2010/main" val="3993414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2834606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2332810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Energy Drink Preference by Gender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No of Respondent by Consume frequency</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hundredPercentStackedColumnChart</a:t>
            </a:r>
            <a:endParaRPr dirty="0"/>
          </a:p>
          <a:p>
            <a:r>
              <a:rPr b="0" dirty="0"/>
              <a:t>No alt text provided</a:t>
            </a:r>
            <a:endParaRPr dirty="0"/>
          </a:p>
          <a:p>
            <a:endParaRPr dirty="0"/>
          </a:p>
          <a:p>
            <a:r>
              <a:rPr b="1" dirty="0"/>
              <a:t>Age Group Prefers Energy Drink</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Packing Preference by Respondents</a:t>
            </a:r>
            <a:endParaRPr dirty="0"/>
          </a:p>
          <a:p>
            <a:r>
              <a:rPr b="0" dirty="0"/>
              <a:t>No alt text provided</a:t>
            </a:r>
            <a:endParaRPr dirty="0"/>
          </a:p>
          <a:p>
            <a:endParaRPr dirty="0"/>
          </a:p>
          <a:p>
            <a:r>
              <a:rPr b="1" dirty="0"/>
              <a:t>Preferred Ingredients Among Respondents</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Primary Reasons to Choose Brands</a:t>
            </a:r>
            <a:endParaRPr dirty="0"/>
          </a:p>
          <a:p>
            <a:r>
              <a:rPr b="0" dirty="0"/>
              <a:t>No alt text provided</a:t>
            </a:r>
            <a:endParaRPr dirty="0"/>
          </a:p>
          <a:p>
            <a:endParaRPr dirty="0"/>
          </a:p>
          <a:p>
            <a:r>
              <a:rPr b="1" dirty="0"/>
              <a:t>Market Share by Brands</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Purchase Locations to Reach More Customers</a:t>
            </a:r>
            <a:endParaRPr dirty="0"/>
          </a:p>
          <a:p>
            <a:r>
              <a:rPr b="0" dirty="0"/>
              <a:t>No alt text provided</a:t>
            </a:r>
            <a:endParaRPr dirty="0"/>
          </a:p>
          <a:p>
            <a:endParaRPr dirty="0"/>
          </a:p>
          <a:p>
            <a:r>
              <a:rPr b="1" dirty="0"/>
              <a:t>Different Marketing Channels Reach</a:t>
            </a:r>
            <a:endParaRPr dirty="0"/>
          </a:p>
          <a:p>
            <a:r>
              <a:rPr b="0" dirty="0"/>
              <a:t>No alt text provided</a:t>
            </a:r>
            <a:endParaRPr dirty="0"/>
          </a:p>
          <a:p>
            <a:endParaRPr dirty="0"/>
          </a:p>
          <a:p>
            <a:r>
              <a:rPr b="1" dirty="0"/>
              <a:t>Marketing Channels Reach to Our Customers</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Our Brand Perception among who Tried our Drink.</a:t>
            </a:r>
            <a:endParaRPr dirty="0"/>
          </a:p>
          <a:p>
            <a:r>
              <a:rPr b="0" dirty="0"/>
              <a:t>No alt text provided</a:t>
            </a:r>
            <a:endParaRPr dirty="0"/>
          </a:p>
          <a:p>
            <a:endParaRPr dirty="0"/>
          </a:p>
          <a:p>
            <a:r>
              <a:rPr b="1" dirty="0"/>
              <a:t>Overall Brand Perception of CodeX</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dirty="0"/>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Please refer to the notes on this slide for details"/>
          <p:cNvPicPr>
            <a:picLocks noChangeAspect="1"/>
          </p:cNvPicPr>
          <p:nvPr/>
        </p:nvPicPr>
        <p:blipFill rotWithShape="1">
          <a:blip r:embed="rId3"/>
          <a:srcRect l="7868" t="6666"/>
          <a:stretch/>
        </p:blipFill>
        <p:spPr>
          <a:xfrm>
            <a:off x="-96819" y="-189421"/>
            <a:ext cx="12193569" cy="7047421"/>
          </a:xfrm>
          <a:prstGeom prst="rect">
            <a:avLst/>
          </a:prstGeom>
          <a:noFill/>
        </p:spPr>
      </p:pic>
      <p:sp>
        <p:nvSpPr>
          <p:cNvPr id="4" name="Title" hidden="1"/>
          <p:cNvSpPr>
            <a:spLocks noGrp="1"/>
          </p:cNvSpPr>
          <p:nvPr>
            <p:ph type="title"/>
          </p:nvPr>
        </p:nvSpPr>
        <p:spPr/>
        <p:txBody>
          <a:bodyPr/>
          <a:lstStyle/>
          <a:p>
            <a:r>
              <a:rPr dirty="0"/>
              <a:t>intro 1</a:t>
            </a:r>
          </a:p>
        </p:txBody>
      </p:sp>
      <p:sp>
        <p:nvSpPr>
          <p:cNvPr id="2" name="TextBox 1">
            <a:extLst>
              <a:ext uri="{FF2B5EF4-FFF2-40B4-BE49-F238E27FC236}">
                <a16:creationId xmlns:a16="http://schemas.microsoft.com/office/drawing/2014/main" id="{E038ABE1-16EB-EE4C-177E-B5598D613F44}"/>
              </a:ext>
            </a:extLst>
          </p:cNvPr>
          <p:cNvSpPr txBox="1"/>
          <p:nvPr/>
        </p:nvSpPr>
        <p:spPr>
          <a:xfrm>
            <a:off x="4281544" y="1964684"/>
            <a:ext cx="7533861" cy="1323439"/>
          </a:xfrm>
          <a:prstGeom prst="rect">
            <a:avLst/>
          </a:prstGeom>
          <a:noFill/>
        </p:spPr>
        <p:txBody>
          <a:bodyPr wrap="square" rtlCol="0">
            <a:spAutoFit/>
          </a:bodyPr>
          <a:lstStyle/>
          <a:p>
            <a:pPr algn="ctr"/>
            <a:r>
              <a:rPr lang="en-US" sz="4000" b="1" dirty="0">
                <a:solidFill>
                  <a:schemeClr val="bg1"/>
                </a:solidFill>
              </a:rPr>
              <a:t>INSIGHTS FOR CODEX MARKETING TEAM</a:t>
            </a:r>
            <a:endParaRPr lang="en-IN" sz="4000" b="1" dirty="0">
              <a:solidFill>
                <a:schemeClr val="bg1"/>
              </a:solidFill>
            </a:endParaRPr>
          </a:p>
        </p:txBody>
      </p:sp>
      <p:sp>
        <p:nvSpPr>
          <p:cNvPr id="9" name="TextBox 8">
            <a:extLst>
              <a:ext uri="{FF2B5EF4-FFF2-40B4-BE49-F238E27FC236}">
                <a16:creationId xmlns:a16="http://schemas.microsoft.com/office/drawing/2014/main" id="{26A3F20D-5564-13AA-DB1E-A2E7DB78E497}"/>
              </a:ext>
            </a:extLst>
          </p:cNvPr>
          <p:cNvSpPr txBox="1"/>
          <p:nvPr/>
        </p:nvSpPr>
        <p:spPr>
          <a:xfrm>
            <a:off x="-96819" y="6581001"/>
            <a:ext cx="4378363" cy="323165"/>
          </a:xfrm>
          <a:prstGeom prst="rect">
            <a:avLst/>
          </a:prstGeom>
          <a:noFill/>
        </p:spPr>
        <p:txBody>
          <a:bodyPr wrap="square" rtlCol="0">
            <a:spAutoFit/>
          </a:bodyPr>
          <a:lstStyle/>
          <a:p>
            <a:r>
              <a:rPr lang="en-US" sz="1500" b="1" i="1" dirty="0">
                <a:solidFill>
                  <a:schemeClr val="bg1"/>
                </a:solidFill>
              </a:rPr>
              <a:t>A codebasics Resume Project Challenge</a:t>
            </a:r>
            <a:endParaRPr lang="en-IN" sz="1500" b="1" i="1" dirty="0">
              <a:solidFill>
                <a:schemeClr val="bg1"/>
              </a:solidFill>
            </a:endParaRPr>
          </a:p>
        </p:txBody>
      </p:sp>
      <p:sp>
        <p:nvSpPr>
          <p:cNvPr id="5" name="TextBox 4">
            <a:extLst>
              <a:ext uri="{FF2B5EF4-FFF2-40B4-BE49-F238E27FC236}">
                <a16:creationId xmlns:a16="http://schemas.microsoft.com/office/drawing/2014/main" id="{463DCAA5-8740-610C-C8CE-48CE6B81BF82}"/>
              </a:ext>
            </a:extLst>
          </p:cNvPr>
          <p:cNvSpPr txBox="1"/>
          <p:nvPr/>
        </p:nvSpPr>
        <p:spPr>
          <a:xfrm>
            <a:off x="4281544" y="3277000"/>
            <a:ext cx="7675105" cy="800219"/>
          </a:xfrm>
          <a:prstGeom prst="rect">
            <a:avLst/>
          </a:prstGeom>
          <a:noFill/>
        </p:spPr>
        <p:txBody>
          <a:bodyPr wrap="square" rtlCol="0">
            <a:spAutoFit/>
          </a:bodyPr>
          <a:lstStyle/>
          <a:p>
            <a:pPr algn="r"/>
            <a:r>
              <a:rPr lang="en-US" sz="2300" dirty="0">
                <a:solidFill>
                  <a:schemeClr val="bg1"/>
                </a:solidFill>
              </a:rPr>
              <a:t>Data Analysis of Consumer survey Response about Energy Drinks.</a:t>
            </a:r>
            <a:endParaRPr lang="en-IN" sz="2300" dirty="0">
              <a:solidFill>
                <a:schemeClr val="bg1"/>
              </a:solidFill>
            </a:endParaRPr>
          </a:p>
        </p:txBody>
      </p:sp>
      <p:sp>
        <p:nvSpPr>
          <p:cNvPr id="6" name="TextBox 5">
            <a:extLst>
              <a:ext uri="{FF2B5EF4-FFF2-40B4-BE49-F238E27FC236}">
                <a16:creationId xmlns:a16="http://schemas.microsoft.com/office/drawing/2014/main" id="{00381CC2-8B99-E130-0AE3-310E90A52C82}"/>
              </a:ext>
            </a:extLst>
          </p:cNvPr>
          <p:cNvSpPr txBox="1"/>
          <p:nvPr/>
        </p:nvSpPr>
        <p:spPr>
          <a:xfrm>
            <a:off x="11079738" y="6396335"/>
            <a:ext cx="1329649" cy="323165"/>
          </a:xfrm>
          <a:prstGeom prst="rect">
            <a:avLst/>
          </a:prstGeom>
          <a:noFill/>
        </p:spPr>
        <p:txBody>
          <a:bodyPr wrap="square" rtlCol="0">
            <a:spAutoFit/>
          </a:bodyPr>
          <a:lstStyle/>
          <a:p>
            <a:r>
              <a:rPr lang="en-US" sz="1500" dirty="0">
                <a:solidFill>
                  <a:schemeClr val="bg1"/>
                </a:solidFill>
              </a:rPr>
              <a:t>By Vignesh</a:t>
            </a:r>
            <a:endParaRPr lang="en-IN" sz="1500" dirty="0">
              <a:solidFill>
                <a:schemeClr val="bg1"/>
              </a:solidFill>
            </a:endParaRPr>
          </a:p>
        </p:txBody>
      </p:sp>
      <p:pic>
        <p:nvPicPr>
          <p:cNvPr id="8" name="Picture 7">
            <a:extLst>
              <a:ext uri="{FF2B5EF4-FFF2-40B4-BE49-F238E27FC236}">
                <a16:creationId xmlns:a16="http://schemas.microsoft.com/office/drawing/2014/main" id="{045EE6B4-83A4-D8B5-7D1E-19D8C91BE6E1}"/>
              </a:ext>
            </a:extLst>
          </p:cNvPr>
          <p:cNvPicPr>
            <a:picLocks noChangeAspect="1"/>
          </p:cNvPicPr>
          <p:nvPr/>
        </p:nvPicPr>
        <p:blipFill>
          <a:blip r:embed="rId4"/>
          <a:stretch>
            <a:fillRect/>
          </a:stretch>
        </p:blipFill>
        <p:spPr>
          <a:xfrm>
            <a:off x="0" y="1464741"/>
            <a:ext cx="4100094" cy="37390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rand Reach in Different Cities ,Tried Our Drink ,Brand reach in Cities. Please refer to the notes on this slide for details"/>
          <p:cNvPicPr>
            <a:picLocks noChangeAspect="1"/>
          </p:cNvPicPr>
          <p:nvPr/>
        </p:nvPicPr>
        <p:blipFill>
          <a:blip r:embed="rId3"/>
          <a:stretch>
            <a:fillRect/>
          </a:stretch>
        </p:blipFill>
        <p:spPr>
          <a:xfrm>
            <a:off x="76200" y="-20806"/>
            <a:ext cx="12020550" cy="6858000"/>
          </a:xfrm>
          <a:prstGeom prst="rect">
            <a:avLst/>
          </a:prstGeom>
          <a:noFill/>
        </p:spPr>
      </p:pic>
      <p:sp>
        <p:nvSpPr>
          <p:cNvPr id="4" name="Title" hidden="1"/>
          <p:cNvSpPr>
            <a:spLocks noGrp="1"/>
          </p:cNvSpPr>
          <p:nvPr>
            <p:ph type="title"/>
          </p:nvPr>
        </p:nvSpPr>
        <p:spPr/>
        <p:txBody>
          <a:bodyPr/>
          <a:lstStyle/>
          <a:p>
            <a:r>
              <a:rPr dirty="0"/>
              <a:t>ppt 5 1</a:t>
            </a:r>
          </a:p>
        </p:txBody>
      </p:sp>
      <p:sp>
        <p:nvSpPr>
          <p:cNvPr id="2" name="TextBox 1">
            <a:extLst>
              <a:ext uri="{FF2B5EF4-FFF2-40B4-BE49-F238E27FC236}">
                <a16:creationId xmlns:a16="http://schemas.microsoft.com/office/drawing/2014/main" id="{F41B9975-2AF9-7083-A84C-FBC144EFC975}"/>
              </a:ext>
            </a:extLst>
          </p:cNvPr>
          <p:cNvSpPr txBox="1"/>
          <p:nvPr/>
        </p:nvSpPr>
        <p:spPr>
          <a:xfrm>
            <a:off x="4313816" y="204395"/>
            <a:ext cx="5013064" cy="523220"/>
          </a:xfrm>
          <a:prstGeom prst="rect">
            <a:avLst/>
          </a:prstGeom>
          <a:noFill/>
        </p:spPr>
        <p:txBody>
          <a:bodyPr wrap="square" rtlCol="0">
            <a:spAutoFit/>
          </a:bodyPr>
          <a:lstStyle/>
          <a:p>
            <a:r>
              <a:rPr lang="en-US" sz="2800" dirty="0">
                <a:solidFill>
                  <a:schemeClr val="bg1"/>
                </a:solidFill>
              </a:rPr>
              <a:t>Brand Penetrated – cities.</a:t>
            </a:r>
            <a:endParaRPr lang="en-IN" sz="2800" dirty="0">
              <a:solidFill>
                <a:schemeClr val="bg1"/>
              </a:solidFill>
            </a:endParaRPr>
          </a:p>
        </p:txBody>
      </p:sp>
      <p:sp>
        <p:nvSpPr>
          <p:cNvPr id="5" name="TextBox 4">
            <a:extLst>
              <a:ext uri="{FF2B5EF4-FFF2-40B4-BE49-F238E27FC236}">
                <a16:creationId xmlns:a16="http://schemas.microsoft.com/office/drawing/2014/main" id="{6EE62EC1-877F-CE1C-2B34-228D4B21A7C4}"/>
              </a:ext>
            </a:extLst>
          </p:cNvPr>
          <p:cNvSpPr txBox="1"/>
          <p:nvPr/>
        </p:nvSpPr>
        <p:spPr>
          <a:xfrm>
            <a:off x="4442908" y="727615"/>
            <a:ext cx="7207624" cy="2246769"/>
          </a:xfrm>
          <a:prstGeom prst="rect">
            <a:avLst/>
          </a:prstGeom>
          <a:noFill/>
        </p:spPr>
        <p:txBody>
          <a:bodyPr wrap="square" rtlCol="0">
            <a:spAutoFit/>
          </a:bodyPr>
          <a:lstStyle/>
          <a:p>
            <a:r>
              <a:rPr lang="en-US" sz="2000" dirty="0">
                <a:solidFill>
                  <a:schemeClr val="bg1"/>
                </a:solidFill>
              </a:rPr>
              <a:t>Which cities do we need to focus more on?</a:t>
            </a:r>
          </a:p>
          <a:p>
            <a:pPr marL="342900" indent="-342900">
              <a:buFont typeface="Arial" panose="020B0604020202020204" pitchFamily="34" charset="0"/>
              <a:buChar char="•"/>
            </a:pPr>
            <a:r>
              <a:rPr lang="en-US" sz="2000" dirty="0">
                <a:solidFill>
                  <a:schemeClr val="bg1"/>
                </a:solidFill>
              </a:rPr>
              <a:t>The ratio of respondents Tried our Drink is more in Bangalore, Hyderabad, Chennai and Kolkata than the other Cities like Mumbai, Pune,…</a:t>
            </a:r>
          </a:p>
          <a:p>
            <a:pPr marL="342900" indent="-342900">
              <a:buFont typeface="Arial" panose="020B0604020202020204" pitchFamily="34" charset="0"/>
              <a:buChar char="•"/>
            </a:pPr>
            <a:r>
              <a:rPr lang="en-US" sz="2000" dirty="0">
                <a:solidFill>
                  <a:schemeClr val="bg1"/>
                </a:solidFill>
              </a:rPr>
              <a:t>Even though over half of respondents in Mumbai, Pune and other cities hear about our Drink</a:t>
            </a:r>
            <a:r>
              <a:rPr lang="en-US" sz="1400" u="sng" dirty="0">
                <a:solidFill>
                  <a:schemeClr val="bg1"/>
                </a:solidFill>
              </a:rPr>
              <a:t>(Bar chart)</a:t>
            </a:r>
            <a:r>
              <a:rPr lang="en-US" sz="1400" dirty="0">
                <a:solidFill>
                  <a:schemeClr val="bg1"/>
                </a:solidFill>
              </a:rPr>
              <a:t> </a:t>
            </a:r>
            <a:r>
              <a:rPr lang="en-US" sz="2000" dirty="0">
                <a:solidFill>
                  <a:schemeClr val="bg1"/>
                </a:solidFill>
              </a:rPr>
              <a:t>but not tried the Drink</a:t>
            </a:r>
            <a:r>
              <a:rPr lang="en-US" sz="1400" dirty="0">
                <a:solidFill>
                  <a:schemeClr val="bg1"/>
                </a:solidFill>
              </a:rPr>
              <a:t>(</a:t>
            </a:r>
            <a:r>
              <a:rPr lang="en-US" sz="1400" u="sng" dirty="0">
                <a:solidFill>
                  <a:schemeClr val="bg1"/>
                </a:solidFill>
              </a:rPr>
              <a:t>Map</a:t>
            </a:r>
            <a:r>
              <a:rPr lang="en-US" sz="1400" dirty="0">
                <a:solidFill>
                  <a:schemeClr val="bg1"/>
                </a:solidFill>
              </a:rPr>
              <a:t>)</a:t>
            </a:r>
            <a:r>
              <a:rPr lang="en-US" sz="2000" dirty="0">
                <a:solidFill>
                  <a:schemeClr val="bg1"/>
                </a:solidFill>
              </a:rPr>
              <a:t>. So, we need to focus more on these cities.</a:t>
            </a:r>
            <a:endParaRPr lang="en-IN" sz="2000" dirty="0">
              <a:solidFill>
                <a:schemeClr val="bg1"/>
              </a:solidFill>
            </a:endParaRPr>
          </a:p>
        </p:txBody>
      </p:sp>
      <p:sp>
        <p:nvSpPr>
          <p:cNvPr id="6" name="TextBox 5">
            <a:extLst>
              <a:ext uri="{FF2B5EF4-FFF2-40B4-BE49-F238E27FC236}">
                <a16:creationId xmlns:a16="http://schemas.microsoft.com/office/drawing/2014/main" id="{7C67C4F6-7D55-6427-2725-68F13FF85E65}"/>
              </a:ext>
            </a:extLst>
          </p:cNvPr>
          <p:cNvSpPr txBox="1"/>
          <p:nvPr/>
        </p:nvSpPr>
        <p:spPr>
          <a:xfrm>
            <a:off x="76200" y="6165503"/>
            <a:ext cx="5595545" cy="492443"/>
          </a:xfrm>
          <a:prstGeom prst="rect">
            <a:avLst/>
          </a:prstGeom>
          <a:noFill/>
        </p:spPr>
        <p:txBody>
          <a:bodyPr wrap="square" rtlCol="0">
            <a:spAutoFit/>
          </a:bodyPr>
          <a:lstStyle/>
          <a:p>
            <a:r>
              <a:rPr lang="en-US" sz="1300" i="1" dirty="0">
                <a:solidFill>
                  <a:schemeClr val="bg1"/>
                </a:solidFill>
              </a:rPr>
              <a:t>Note:- The number of response from Bangalore, Hyderabad is higher than the ones from Mumbai and Pune. </a:t>
            </a:r>
          </a:p>
        </p:txBody>
      </p:sp>
      <p:sp>
        <p:nvSpPr>
          <p:cNvPr id="7" name="TextBox 6">
            <a:extLst>
              <a:ext uri="{FF2B5EF4-FFF2-40B4-BE49-F238E27FC236}">
                <a16:creationId xmlns:a16="http://schemas.microsoft.com/office/drawing/2014/main" id="{61653434-C557-FB17-AF15-91C7C11FF13D}"/>
              </a:ext>
            </a:extLst>
          </p:cNvPr>
          <p:cNvSpPr txBox="1"/>
          <p:nvPr/>
        </p:nvSpPr>
        <p:spPr>
          <a:xfrm>
            <a:off x="4184725" y="3205779"/>
            <a:ext cx="1487020" cy="2031325"/>
          </a:xfrm>
          <a:prstGeom prst="rect">
            <a:avLst/>
          </a:prstGeom>
          <a:noFill/>
        </p:spPr>
        <p:txBody>
          <a:bodyPr wrap="square" rtlCol="0">
            <a:spAutoFit/>
          </a:bodyPr>
          <a:lstStyle/>
          <a:p>
            <a:r>
              <a:rPr lang="en-US" dirty="0">
                <a:solidFill>
                  <a:schemeClr val="bg1"/>
                </a:solidFill>
              </a:rPr>
              <a:t>Cities Need to Focused:</a:t>
            </a:r>
          </a:p>
          <a:p>
            <a:pPr marL="285750" indent="-285750">
              <a:buFont typeface="Arial" panose="020B0604020202020204" pitchFamily="34" charset="0"/>
              <a:buChar char="•"/>
            </a:pPr>
            <a:r>
              <a:rPr lang="en-IN" dirty="0">
                <a:solidFill>
                  <a:schemeClr val="bg1"/>
                </a:solidFill>
              </a:rPr>
              <a:t>Mumbai</a:t>
            </a:r>
          </a:p>
          <a:p>
            <a:pPr marL="285750" indent="-285750">
              <a:buFont typeface="Arial" panose="020B0604020202020204" pitchFamily="34" charset="0"/>
              <a:buChar char="•"/>
            </a:pPr>
            <a:r>
              <a:rPr lang="en-IN" dirty="0">
                <a:solidFill>
                  <a:schemeClr val="bg1"/>
                </a:solidFill>
              </a:rPr>
              <a:t>Pune</a:t>
            </a:r>
          </a:p>
          <a:p>
            <a:pPr marL="285750" indent="-285750">
              <a:buFont typeface="Arial" panose="020B0604020202020204" pitchFamily="34" charset="0"/>
              <a:buChar char="•"/>
            </a:pPr>
            <a:r>
              <a:rPr lang="en-IN" dirty="0">
                <a:solidFill>
                  <a:schemeClr val="bg1"/>
                </a:solidFill>
              </a:rPr>
              <a:t>Jaipur</a:t>
            </a:r>
          </a:p>
          <a:p>
            <a:pPr marL="285750" indent="-285750">
              <a:buFont typeface="Arial" panose="020B0604020202020204" pitchFamily="34" charset="0"/>
              <a:buChar char="•"/>
            </a:pPr>
            <a:r>
              <a:rPr lang="en-IN" dirty="0">
                <a:solidFill>
                  <a:schemeClr val="bg1"/>
                </a:solidFill>
              </a:rPr>
              <a:t>Delhi</a:t>
            </a:r>
          </a:p>
          <a:p>
            <a:pPr marL="285750" indent="-285750">
              <a:buFont typeface="Arial" panose="020B0604020202020204" pitchFamily="34" charset="0"/>
              <a:buChar char="•"/>
            </a:pPr>
            <a:r>
              <a:rPr lang="en-IN" dirty="0">
                <a:solidFill>
                  <a:schemeClr val="bg1"/>
                </a:solidFill>
              </a:rPr>
              <a:t>Jaipur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referred Purchase Location for Customers ,Consumption Situation of Customers. Please refer to the notes on this slide for details"/>
          <p:cNvPicPr>
            <a:picLocks noChangeAspect="1"/>
          </p:cNvPicPr>
          <p:nvPr/>
        </p:nvPicPr>
        <p:blipFill>
          <a:blip r:embed="rId3"/>
          <a:stretch>
            <a:fillRect/>
          </a:stretch>
        </p:blipFill>
        <p:spPr>
          <a:xfrm>
            <a:off x="76200" y="-10758"/>
            <a:ext cx="12020550" cy="6858000"/>
          </a:xfrm>
          <a:prstGeom prst="rect">
            <a:avLst/>
          </a:prstGeom>
          <a:noFill/>
        </p:spPr>
      </p:pic>
      <p:sp>
        <p:nvSpPr>
          <p:cNvPr id="4" name="Title" hidden="1"/>
          <p:cNvSpPr>
            <a:spLocks noGrp="1"/>
          </p:cNvSpPr>
          <p:nvPr>
            <p:ph type="title"/>
          </p:nvPr>
        </p:nvSpPr>
        <p:spPr/>
        <p:txBody>
          <a:bodyPr/>
          <a:lstStyle/>
          <a:p>
            <a:r>
              <a:rPr dirty="0"/>
              <a:t>ppt 6</a:t>
            </a:r>
          </a:p>
        </p:txBody>
      </p:sp>
      <p:sp>
        <p:nvSpPr>
          <p:cNvPr id="2" name="TextBox 1">
            <a:extLst>
              <a:ext uri="{FF2B5EF4-FFF2-40B4-BE49-F238E27FC236}">
                <a16:creationId xmlns:a16="http://schemas.microsoft.com/office/drawing/2014/main" id="{825D1C27-4459-EBF7-024C-F762AC5809F0}"/>
              </a:ext>
            </a:extLst>
          </p:cNvPr>
          <p:cNvSpPr txBox="1"/>
          <p:nvPr/>
        </p:nvSpPr>
        <p:spPr>
          <a:xfrm>
            <a:off x="6096000" y="322729"/>
            <a:ext cx="5683624" cy="523220"/>
          </a:xfrm>
          <a:prstGeom prst="rect">
            <a:avLst/>
          </a:prstGeom>
          <a:noFill/>
        </p:spPr>
        <p:txBody>
          <a:bodyPr wrap="square" rtlCol="0">
            <a:spAutoFit/>
          </a:bodyPr>
          <a:lstStyle/>
          <a:p>
            <a:r>
              <a:rPr lang="en-US" sz="2800" dirty="0">
                <a:solidFill>
                  <a:schemeClr val="bg1"/>
                </a:solidFill>
              </a:rPr>
              <a:t>6.Purchase Behavior:</a:t>
            </a:r>
            <a:endParaRPr lang="en-IN" sz="2800" dirty="0">
              <a:solidFill>
                <a:schemeClr val="bg1"/>
              </a:solidFill>
            </a:endParaRPr>
          </a:p>
        </p:txBody>
      </p:sp>
      <p:sp>
        <p:nvSpPr>
          <p:cNvPr id="5" name="TextBox 4">
            <a:extLst>
              <a:ext uri="{FF2B5EF4-FFF2-40B4-BE49-F238E27FC236}">
                <a16:creationId xmlns:a16="http://schemas.microsoft.com/office/drawing/2014/main" id="{1533E45F-1F5F-55A5-E051-DE62DE302ACB}"/>
              </a:ext>
            </a:extLst>
          </p:cNvPr>
          <p:cNvSpPr txBox="1"/>
          <p:nvPr/>
        </p:nvSpPr>
        <p:spPr>
          <a:xfrm>
            <a:off x="6217920" y="1043492"/>
            <a:ext cx="5561704" cy="1446550"/>
          </a:xfrm>
          <a:prstGeom prst="rect">
            <a:avLst/>
          </a:prstGeom>
          <a:noFill/>
        </p:spPr>
        <p:txBody>
          <a:bodyPr wrap="square" rtlCol="0">
            <a:spAutoFit/>
          </a:bodyPr>
          <a:lstStyle/>
          <a:p>
            <a:pPr marL="342900" indent="-342900">
              <a:buFont typeface="Arial" panose="020B0604020202020204" pitchFamily="34" charset="0"/>
              <a:buChar char="•"/>
            </a:pPr>
            <a:r>
              <a:rPr lang="en-US" sz="2200" i="1" dirty="0">
                <a:solidFill>
                  <a:schemeClr val="bg1"/>
                </a:solidFill>
              </a:rPr>
              <a:t>45%</a:t>
            </a:r>
            <a:r>
              <a:rPr lang="en-US" sz="2200" dirty="0">
                <a:solidFill>
                  <a:schemeClr val="bg1"/>
                </a:solidFill>
              </a:rPr>
              <a:t> of the respondents prefer to Purchase their Energy drink in supermarkets.</a:t>
            </a:r>
          </a:p>
          <a:p>
            <a:pPr marL="342900" indent="-342900">
              <a:buFont typeface="Arial" panose="020B0604020202020204" pitchFamily="34" charset="0"/>
              <a:buChar char="•"/>
            </a:pPr>
            <a:r>
              <a:rPr lang="en-US" sz="2200" dirty="0">
                <a:solidFill>
                  <a:schemeClr val="bg1"/>
                </a:solidFill>
              </a:rPr>
              <a:t>Followed by Online retailers, Gyms/fitness centers itself, and local stores.</a:t>
            </a:r>
            <a:endParaRPr lang="en-IN" sz="2200" dirty="0">
              <a:solidFill>
                <a:schemeClr val="bg1"/>
              </a:solidFill>
            </a:endParaRPr>
          </a:p>
        </p:txBody>
      </p:sp>
      <p:sp>
        <p:nvSpPr>
          <p:cNvPr id="6" name="TextBox 5">
            <a:extLst>
              <a:ext uri="{FF2B5EF4-FFF2-40B4-BE49-F238E27FC236}">
                <a16:creationId xmlns:a16="http://schemas.microsoft.com/office/drawing/2014/main" id="{A005BED9-9288-5EF6-60FC-49F49393FA1F}"/>
              </a:ext>
            </a:extLst>
          </p:cNvPr>
          <p:cNvSpPr txBox="1"/>
          <p:nvPr/>
        </p:nvSpPr>
        <p:spPr>
          <a:xfrm>
            <a:off x="412376" y="3861995"/>
            <a:ext cx="5683624" cy="2800767"/>
          </a:xfrm>
          <a:prstGeom prst="rect">
            <a:avLst/>
          </a:prstGeom>
          <a:noFill/>
        </p:spPr>
        <p:txBody>
          <a:bodyPr wrap="square" rtlCol="0">
            <a:spAutoFit/>
          </a:bodyPr>
          <a:lstStyle/>
          <a:p>
            <a:pPr marL="342900" indent="-342900">
              <a:buFont typeface="Arial" panose="020B0604020202020204" pitchFamily="34" charset="0"/>
              <a:buChar char="•"/>
            </a:pPr>
            <a:r>
              <a:rPr lang="en-US" sz="2200" b="1" i="1" dirty="0">
                <a:solidFill>
                  <a:schemeClr val="bg1"/>
                </a:solidFill>
              </a:rPr>
              <a:t>Pie chart </a:t>
            </a:r>
            <a:r>
              <a:rPr lang="en-US" sz="2200" dirty="0">
                <a:solidFill>
                  <a:schemeClr val="bg1"/>
                </a:solidFill>
              </a:rPr>
              <a:t>reveals the possible consumption situation of Energy drink.</a:t>
            </a:r>
          </a:p>
          <a:p>
            <a:pPr marL="342900" indent="-342900">
              <a:buFont typeface="Arial" panose="020B0604020202020204" pitchFamily="34" charset="0"/>
              <a:buChar char="•"/>
            </a:pPr>
            <a:r>
              <a:rPr lang="en-US" sz="2200" dirty="0">
                <a:solidFill>
                  <a:schemeClr val="bg1"/>
                </a:solidFill>
              </a:rPr>
              <a:t>Not surprisingly, most of respondents consume while involved in Sports, exercise and fitness activity which is 45%.</a:t>
            </a:r>
          </a:p>
          <a:p>
            <a:pPr marL="342900" indent="-342900">
              <a:buFont typeface="Arial" panose="020B0604020202020204" pitchFamily="34" charset="0"/>
              <a:buChar char="•"/>
            </a:pPr>
            <a:r>
              <a:rPr lang="en-US" sz="2200" dirty="0">
                <a:solidFill>
                  <a:schemeClr val="bg1"/>
                </a:solidFill>
              </a:rPr>
              <a:t>32% responded - studying and working late. And followed by social outing/parties, other activities and Driving.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ustomers Willing to purchase Limited Editions ,No of Customers by Price Range. Please refer to the notes on this slide for details"/>
          <p:cNvPicPr>
            <a:picLocks noChangeAspect="1"/>
          </p:cNvPicPr>
          <p:nvPr/>
        </p:nvPicPr>
        <p:blipFill>
          <a:blip r:embed="rId3"/>
          <a:stretch>
            <a:fillRect/>
          </a:stretch>
        </p:blipFill>
        <p:spPr>
          <a:xfrm>
            <a:off x="76200" y="-78059"/>
            <a:ext cx="12020550" cy="6858000"/>
          </a:xfrm>
          <a:prstGeom prst="rect">
            <a:avLst/>
          </a:prstGeom>
          <a:noFill/>
        </p:spPr>
      </p:pic>
      <p:sp>
        <p:nvSpPr>
          <p:cNvPr id="4" name="Title" hidden="1"/>
          <p:cNvSpPr>
            <a:spLocks noGrp="1"/>
          </p:cNvSpPr>
          <p:nvPr>
            <p:ph type="title"/>
          </p:nvPr>
        </p:nvSpPr>
        <p:spPr/>
        <p:txBody>
          <a:bodyPr/>
          <a:lstStyle/>
          <a:p>
            <a:r>
              <a:rPr dirty="0"/>
              <a:t>ppt 6 1</a:t>
            </a:r>
          </a:p>
        </p:txBody>
      </p:sp>
      <p:sp>
        <p:nvSpPr>
          <p:cNvPr id="2" name="TextBox 1">
            <a:extLst>
              <a:ext uri="{FF2B5EF4-FFF2-40B4-BE49-F238E27FC236}">
                <a16:creationId xmlns:a16="http://schemas.microsoft.com/office/drawing/2014/main" id="{3E5DA757-A652-2982-256E-14939336C6A9}"/>
              </a:ext>
            </a:extLst>
          </p:cNvPr>
          <p:cNvSpPr txBox="1"/>
          <p:nvPr/>
        </p:nvSpPr>
        <p:spPr>
          <a:xfrm>
            <a:off x="5518673" y="279699"/>
            <a:ext cx="6207162" cy="1200329"/>
          </a:xfrm>
          <a:prstGeom prst="rect">
            <a:avLst/>
          </a:prstGeom>
          <a:noFill/>
        </p:spPr>
        <p:txBody>
          <a:bodyPr wrap="square" rtlCol="0">
            <a:spAutoFit/>
          </a:bodyPr>
          <a:lstStyle/>
          <a:p>
            <a:r>
              <a:rPr lang="en-US" sz="2400" dirty="0">
                <a:solidFill>
                  <a:schemeClr val="bg1"/>
                </a:solidFill>
              </a:rPr>
              <a:t>what factors influence respondents' purchase decisions, such as price range and limited-edition packaging?</a:t>
            </a:r>
            <a:endParaRPr lang="en-IN" sz="2200" dirty="0">
              <a:solidFill>
                <a:schemeClr val="bg1"/>
              </a:solidFill>
            </a:endParaRPr>
          </a:p>
        </p:txBody>
      </p:sp>
      <p:sp>
        <p:nvSpPr>
          <p:cNvPr id="5" name="TextBox 4">
            <a:extLst>
              <a:ext uri="{FF2B5EF4-FFF2-40B4-BE49-F238E27FC236}">
                <a16:creationId xmlns:a16="http://schemas.microsoft.com/office/drawing/2014/main" id="{A929EEC3-915B-7EC6-6959-DBCECD1A876E}"/>
              </a:ext>
            </a:extLst>
          </p:cNvPr>
          <p:cNvSpPr txBox="1"/>
          <p:nvPr/>
        </p:nvSpPr>
        <p:spPr>
          <a:xfrm>
            <a:off x="5766099" y="1522281"/>
            <a:ext cx="5615492"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Respondents mostly fall under the purchase  price range of 50-99 Rupees.</a:t>
            </a:r>
          </a:p>
          <a:p>
            <a:pPr marL="342900" indent="-342900">
              <a:buFont typeface="Arial" panose="020B0604020202020204" pitchFamily="34" charset="0"/>
              <a:buChar char="•"/>
            </a:pPr>
            <a:r>
              <a:rPr lang="en-US" sz="2000" dirty="0">
                <a:solidFill>
                  <a:schemeClr val="bg1"/>
                </a:solidFill>
              </a:rPr>
              <a:t>And approx. 42-43% of consumers purchasing in 50-99 rupees. And choosing to do so while </a:t>
            </a:r>
            <a:r>
              <a:rPr lang="en-US" sz="2000" i="1" dirty="0">
                <a:solidFill>
                  <a:schemeClr val="bg1"/>
                </a:solidFill>
              </a:rPr>
              <a:t>sticking to a preferred Brand</a:t>
            </a:r>
            <a:r>
              <a:rPr lang="en-US" sz="2000" dirty="0">
                <a:solidFill>
                  <a:schemeClr val="bg1"/>
                </a:solidFill>
              </a:rPr>
              <a:t> regardless of Brand reputation, availability and other preferences.</a:t>
            </a:r>
            <a:endParaRPr lang="en-IN" sz="2000" dirty="0">
              <a:solidFill>
                <a:schemeClr val="bg1"/>
              </a:solidFill>
            </a:endParaRPr>
          </a:p>
        </p:txBody>
      </p:sp>
      <p:sp>
        <p:nvSpPr>
          <p:cNvPr id="6" name="TextBox 5">
            <a:extLst>
              <a:ext uri="{FF2B5EF4-FFF2-40B4-BE49-F238E27FC236}">
                <a16:creationId xmlns:a16="http://schemas.microsoft.com/office/drawing/2014/main" id="{FE66EA94-6D23-D3EC-A986-687B88D9DA32}"/>
              </a:ext>
            </a:extLst>
          </p:cNvPr>
          <p:cNvSpPr txBox="1"/>
          <p:nvPr/>
        </p:nvSpPr>
        <p:spPr>
          <a:xfrm>
            <a:off x="430306" y="4249271"/>
            <a:ext cx="699247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Overall, most consumers whos’ willingness to purchase limited edition packs swings between Yes and No. And some ones are not sure regardless of the price they pay.</a:t>
            </a:r>
          </a:p>
          <a:p>
            <a:pPr marL="342900" indent="-342900">
              <a:buFont typeface="Arial" panose="020B0604020202020204" pitchFamily="34" charset="0"/>
              <a:buChar char="•"/>
            </a:pPr>
            <a:r>
              <a:rPr lang="en-US" sz="2000" dirty="0">
                <a:solidFill>
                  <a:schemeClr val="bg1"/>
                </a:solidFill>
              </a:rPr>
              <a:t>But consumers who have price range of 100-150 rupees are more </a:t>
            </a:r>
            <a:r>
              <a:rPr lang="en-US" sz="2000" i="1" dirty="0">
                <a:solidFill>
                  <a:schemeClr val="bg1"/>
                </a:solidFill>
              </a:rPr>
              <a:t>willing to purchase the Limited-edition </a:t>
            </a:r>
            <a:r>
              <a:rPr lang="en-US" sz="2000" dirty="0">
                <a:solidFill>
                  <a:schemeClr val="bg1"/>
                </a:solidFill>
              </a:rPr>
              <a:t>packs than the ones with 50-99 rupees.</a:t>
            </a:r>
            <a:endParaRPr lang="en-IN" sz="20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asons for Choosing other Brands with Knowledge about Our Brand ,Customers Rating For CodeX. Please refer to the notes on this slide for details"/>
          <p:cNvPicPr>
            <a:picLocks noChangeAspect="1"/>
          </p:cNvPicPr>
          <p:nvPr/>
        </p:nvPicPr>
        <p:blipFill>
          <a:blip r:embed="rId3"/>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ppt 7</a:t>
            </a:r>
          </a:p>
        </p:txBody>
      </p:sp>
      <p:sp>
        <p:nvSpPr>
          <p:cNvPr id="2" name="TextBox 1">
            <a:extLst>
              <a:ext uri="{FF2B5EF4-FFF2-40B4-BE49-F238E27FC236}">
                <a16:creationId xmlns:a16="http://schemas.microsoft.com/office/drawing/2014/main" id="{F7EE7798-FC40-EEEF-1E8E-FBD78DA73A72}"/>
              </a:ext>
            </a:extLst>
          </p:cNvPr>
          <p:cNvSpPr txBox="1"/>
          <p:nvPr/>
        </p:nvSpPr>
        <p:spPr>
          <a:xfrm>
            <a:off x="5764696" y="268357"/>
            <a:ext cx="6042991" cy="523220"/>
          </a:xfrm>
          <a:prstGeom prst="rect">
            <a:avLst/>
          </a:prstGeom>
          <a:noFill/>
        </p:spPr>
        <p:txBody>
          <a:bodyPr wrap="square" rtlCol="0">
            <a:spAutoFit/>
          </a:bodyPr>
          <a:lstStyle/>
          <a:p>
            <a:r>
              <a:rPr lang="en-US" sz="2800" dirty="0">
                <a:solidFill>
                  <a:schemeClr val="bg1"/>
                </a:solidFill>
              </a:rPr>
              <a:t>7.Product Development:</a:t>
            </a:r>
            <a:endParaRPr lang="en-IN" sz="2800" dirty="0">
              <a:solidFill>
                <a:schemeClr val="bg1"/>
              </a:solidFill>
            </a:endParaRPr>
          </a:p>
        </p:txBody>
      </p:sp>
      <p:sp>
        <p:nvSpPr>
          <p:cNvPr id="5" name="TextBox 4">
            <a:extLst>
              <a:ext uri="{FF2B5EF4-FFF2-40B4-BE49-F238E27FC236}">
                <a16:creationId xmlns:a16="http://schemas.microsoft.com/office/drawing/2014/main" id="{4E289F1A-1B29-F94E-A39E-911EED4F32C9}"/>
              </a:ext>
            </a:extLst>
          </p:cNvPr>
          <p:cNvSpPr txBox="1"/>
          <p:nvPr/>
        </p:nvSpPr>
        <p:spPr>
          <a:xfrm>
            <a:off x="5834270" y="791577"/>
            <a:ext cx="5973417" cy="830997"/>
          </a:xfrm>
          <a:prstGeom prst="rect">
            <a:avLst/>
          </a:prstGeom>
          <a:noFill/>
        </p:spPr>
        <p:txBody>
          <a:bodyPr wrap="square" rtlCol="0">
            <a:spAutoFit/>
          </a:bodyPr>
          <a:lstStyle/>
          <a:p>
            <a:r>
              <a:rPr lang="en-US" sz="2400" dirty="0">
                <a:solidFill>
                  <a:schemeClr val="bg1"/>
                </a:solidFill>
              </a:rPr>
              <a:t>Which area of business should we focus more on our product development?</a:t>
            </a:r>
            <a:endParaRPr lang="en-IN" sz="2200" dirty="0">
              <a:solidFill>
                <a:schemeClr val="bg1"/>
              </a:solidFill>
            </a:endParaRPr>
          </a:p>
        </p:txBody>
      </p:sp>
      <p:sp>
        <p:nvSpPr>
          <p:cNvPr id="6" name="TextBox 5">
            <a:extLst>
              <a:ext uri="{FF2B5EF4-FFF2-40B4-BE49-F238E27FC236}">
                <a16:creationId xmlns:a16="http://schemas.microsoft.com/office/drawing/2014/main" id="{A7DE6A9D-EEA3-95C3-3C08-93105B0C2057}"/>
              </a:ext>
            </a:extLst>
          </p:cNvPr>
          <p:cNvSpPr txBox="1"/>
          <p:nvPr/>
        </p:nvSpPr>
        <p:spPr>
          <a:xfrm>
            <a:off x="5913783" y="1631875"/>
            <a:ext cx="5973417"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i="1" u="sng" dirty="0">
                <a:solidFill>
                  <a:schemeClr val="bg1"/>
                </a:solidFill>
              </a:rPr>
              <a:t>Bar chart </a:t>
            </a:r>
            <a:r>
              <a:rPr lang="en-US" sz="2000" dirty="0">
                <a:solidFill>
                  <a:schemeClr val="bg1"/>
                </a:solidFill>
              </a:rPr>
              <a:t>from left shows that people choose their Brand for different reasons and In all the reasons more than Half of them not even Aware of </a:t>
            </a:r>
            <a:r>
              <a:rPr lang="en-US" sz="2000" dirty="0" err="1">
                <a:solidFill>
                  <a:schemeClr val="bg1"/>
                </a:solidFill>
              </a:rPr>
              <a:t>CodeX</a:t>
            </a:r>
            <a:r>
              <a:rPr lang="en-US" sz="2000" dirty="0">
                <a:solidFill>
                  <a:schemeClr val="bg1"/>
                </a:solidFill>
              </a:rPr>
              <a:t> presence in market.</a:t>
            </a:r>
          </a:p>
          <a:p>
            <a:pPr marL="342900" indent="-342900">
              <a:buFont typeface="Arial" panose="020B0604020202020204" pitchFamily="34" charset="0"/>
              <a:buChar char="•"/>
            </a:pPr>
            <a:r>
              <a:rPr lang="en-US" sz="2000" dirty="0">
                <a:solidFill>
                  <a:schemeClr val="bg1"/>
                </a:solidFill>
              </a:rPr>
              <a:t>So, </a:t>
            </a:r>
            <a:r>
              <a:rPr lang="en-US" sz="2000" dirty="0" err="1">
                <a:solidFill>
                  <a:schemeClr val="bg1"/>
                </a:solidFill>
              </a:rPr>
              <a:t>CodeX</a:t>
            </a:r>
            <a:r>
              <a:rPr lang="en-US" sz="2000" dirty="0">
                <a:solidFill>
                  <a:schemeClr val="bg1"/>
                </a:solidFill>
              </a:rPr>
              <a:t> need to focus more on Brand Awareness.</a:t>
            </a:r>
            <a:endParaRPr lang="en-IN" sz="2000" dirty="0">
              <a:solidFill>
                <a:schemeClr val="bg1"/>
              </a:solidFill>
            </a:endParaRPr>
          </a:p>
        </p:txBody>
      </p:sp>
      <p:sp>
        <p:nvSpPr>
          <p:cNvPr id="7" name="TextBox 6">
            <a:extLst>
              <a:ext uri="{FF2B5EF4-FFF2-40B4-BE49-F238E27FC236}">
                <a16:creationId xmlns:a16="http://schemas.microsoft.com/office/drawing/2014/main" id="{4539399B-72C7-6770-986D-A3C6DCCAF494}"/>
              </a:ext>
            </a:extLst>
          </p:cNvPr>
          <p:cNvSpPr txBox="1"/>
          <p:nvPr/>
        </p:nvSpPr>
        <p:spPr>
          <a:xfrm>
            <a:off x="304800" y="3380125"/>
            <a:ext cx="6125817" cy="3477875"/>
          </a:xfrm>
          <a:prstGeom prst="rect">
            <a:avLst/>
          </a:prstGeom>
          <a:noFill/>
        </p:spPr>
        <p:txBody>
          <a:bodyPr wrap="square" rtlCol="0">
            <a:spAutoFit/>
          </a:bodyPr>
          <a:lstStyle/>
          <a:p>
            <a:r>
              <a:rPr lang="en-US" sz="2000" i="1" dirty="0">
                <a:solidFill>
                  <a:schemeClr val="bg1"/>
                </a:solidFill>
              </a:rPr>
              <a:t>Donut Chart</a:t>
            </a:r>
            <a:r>
              <a:rPr lang="en-US" sz="2000" dirty="0">
                <a:solidFill>
                  <a:schemeClr val="bg1"/>
                </a:solidFill>
              </a:rPr>
              <a:t>:</a:t>
            </a:r>
          </a:p>
          <a:p>
            <a:pPr marL="342900" indent="-342900">
              <a:buFont typeface="Arial" panose="020B0604020202020204" pitchFamily="34" charset="0"/>
              <a:buChar char="•"/>
            </a:pPr>
            <a:r>
              <a:rPr lang="en-IN" sz="2000" i="1" dirty="0">
                <a:solidFill>
                  <a:schemeClr val="bg1"/>
                </a:solidFill>
              </a:rPr>
              <a:t>29.5%</a:t>
            </a:r>
            <a:r>
              <a:rPr lang="en-IN" sz="2000" dirty="0">
                <a:solidFill>
                  <a:schemeClr val="bg1"/>
                </a:solidFill>
              </a:rPr>
              <a:t> of respondents Rated Average for </a:t>
            </a:r>
            <a:r>
              <a:rPr lang="en-IN" sz="2000" dirty="0" err="1">
                <a:solidFill>
                  <a:schemeClr val="bg1"/>
                </a:solidFill>
              </a:rPr>
              <a:t>CodeX</a:t>
            </a:r>
            <a:r>
              <a:rPr lang="en-IN" sz="2000" dirty="0">
                <a:solidFill>
                  <a:schemeClr val="bg1"/>
                </a:solidFill>
              </a:rPr>
              <a:t> Energy drink Experience.</a:t>
            </a:r>
          </a:p>
          <a:p>
            <a:pPr marL="342900" indent="-342900">
              <a:buFont typeface="Arial" panose="020B0604020202020204" pitchFamily="34" charset="0"/>
              <a:buChar char="•"/>
            </a:pPr>
            <a:r>
              <a:rPr lang="en-IN" sz="2000" dirty="0">
                <a:solidFill>
                  <a:schemeClr val="bg1"/>
                </a:solidFill>
              </a:rPr>
              <a:t>On the positive side 19.8% have Excellent Rating for Our Energy Drink.</a:t>
            </a:r>
          </a:p>
          <a:p>
            <a:pPr marL="342900" indent="-342900">
              <a:buFont typeface="Arial" panose="020B0604020202020204" pitchFamily="34" charset="0"/>
              <a:buChar char="•"/>
            </a:pPr>
            <a:r>
              <a:rPr lang="en-IN" sz="2000" i="1" dirty="0">
                <a:solidFill>
                  <a:schemeClr val="bg1"/>
                </a:solidFill>
              </a:rPr>
              <a:t>Approx 5%</a:t>
            </a:r>
            <a:r>
              <a:rPr lang="en-IN" sz="2000" dirty="0">
                <a:solidFill>
                  <a:schemeClr val="bg1"/>
                </a:solidFill>
              </a:rPr>
              <a:t> consumers of all are tried our Energy drink and have poor experience of the taste.</a:t>
            </a:r>
          </a:p>
          <a:p>
            <a:pPr marL="342900" indent="-342900">
              <a:buFont typeface="Arial" panose="020B0604020202020204" pitchFamily="34" charset="0"/>
              <a:buChar char="•"/>
            </a:pPr>
            <a:r>
              <a:rPr lang="en-IN" sz="2000" i="1" dirty="0">
                <a:solidFill>
                  <a:schemeClr val="bg1"/>
                </a:solidFill>
              </a:rPr>
              <a:t>6% not tried</a:t>
            </a:r>
            <a:r>
              <a:rPr lang="en-IN" sz="2000" dirty="0">
                <a:solidFill>
                  <a:schemeClr val="bg1"/>
                </a:solidFill>
              </a:rPr>
              <a:t> our drink and thinking taste experience would be Below Average.</a:t>
            </a:r>
          </a:p>
          <a:p>
            <a:pPr marL="342900" indent="-342900">
              <a:buFont typeface="Arial" panose="020B0604020202020204" pitchFamily="34" charset="0"/>
              <a:buChar char="•"/>
            </a:pPr>
            <a:r>
              <a:rPr lang="en-IN" sz="2000" i="1" dirty="0">
                <a:solidFill>
                  <a:schemeClr val="bg1"/>
                </a:solidFill>
              </a:rPr>
              <a:t>On the upside 11% </a:t>
            </a:r>
            <a:r>
              <a:rPr lang="en-IN" sz="2000" dirty="0">
                <a:solidFill>
                  <a:schemeClr val="bg1"/>
                </a:solidFill>
              </a:rPr>
              <a:t>not tried and yet have Excellent experience rating.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hoosing Other Brand Because Of Reputation, - Not Heard of Us. ,Customers Choosing Other Brand Because of :. Please refer to the notes on this slide for details"/>
          <p:cNvPicPr>
            <a:picLocks noChangeAspect="1"/>
          </p:cNvPicPr>
          <p:nvPr/>
        </p:nvPicPr>
        <p:blipFill>
          <a:blip r:embed="rId3"/>
          <a:stretch>
            <a:fillRect/>
          </a:stretch>
        </p:blipFill>
        <p:spPr>
          <a:xfrm>
            <a:off x="76200" y="-20097"/>
            <a:ext cx="12020550" cy="6858000"/>
          </a:xfrm>
          <a:prstGeom prst="rect">
            <a:avLst/>
          </a:prstGeom>
          <a:noFill/>
        </p:spPr>
      </p:pic>
      <p:sp>
        <p:nvSpPr>
          <p:cNvPr id="4" name="Title" hidden="1"/>
          <p:cNvSpPr>
            <a:spLocks noGrp="1"/>
          </p:cNvSpPr>
          <p:nvPr>
            <p:ph type="title"/>
          </p:nvPr>
        </p:nvSpPr>
        <p:spPr/>
        <p:txBody>
          <a:bodyPr/>
          <a:lstStyle/>
          <a:p>
            <a:r>
              <a:t>ppt 7 1</a:t>
            </a:r>
          </a:p>
        </p:txBody>
      </p:sp>
      <p:sp>
        <p:nvSpPr>
          <p:cNvPr id="2" name="TextBox 1">
            <a:extLst>
              <a:ext uri="{FF2B5EF4-FFF2-40B4-BE49-F238E27FC236}">
                <a16:creationId xmlns:a16="http://schemas.microsoft.com/office/drawing/2014/main" id="{D73B2AF5-625D-0AB1-9B93-434FC4193E38}"/>
              </a:ext>
            </a:extLst>
          </p:cNvPr>
          <p:cNvSpPr txBox="1"/>
          <p:nvPr/>
        </p:nvSpPr>
        <p:spPr>
          <a:xfrm>
            <a:off x="278296" y="3429000"/>
            <a:ext cx="4969565" cy="477054"/>
          </a:xfrm>
          <a:prstGeom prst="rect">
            <a:avLst/>
          </a:prstGeom>
          <a:noFill/>
        </p:spPr>
        <p:txBody>
          <a:bodyPr wrap="square" rtlCol="0">
            <a:spAutoFit/>
          </a:bodyPr>
          <a:lstStyle/>
          <a:p>
            <a:r>
              <a:rPr lang="en-US" sz="2500" dirty="0">
                <a:solidFill>
                  <a:schemeClr val="bg1"/>
                </a:solidFill>
              </a:rPr>
              <a:t>Local Availability:</a:t>
            </a:r>
            <a:endParaRPr lang="en-IN" sz="2500" dirty="0">
              <a:solidFill>
                <a:schemeClr val="bg1"/>
              </a:solidFill>
            </a:endParaRPr>
          </a:p>
        </p:txBody>
      </p:sp>
      <p:sp>
        <p:nvSpPr>
          <p:cNvPr id="5" name="TextBox 4">
            <a:extLst>
              <a:ext uri="{FF2B5EF4-FFF2-40B4-BE49-F238E27FC236}">
                <a16:creationId xmlns:a16="http://schemas.microsoft.com/office/drawing/2014/main" id="{64815B2D-C105-77CE-DC9B-7BD8B352D88D}"/>
              </a:ext>
            </a:extLst>
          </p:cNvPr>
          <p:cNvSpPr txBox="1"/>
          <p:nvPr/>
        </p:nvSpPr>
        <p:spPr>
          <a:xfrm>
            <a:off x="278295" y="3906054"/>
            <a:ext cx="4969565" cy="2862322"/>
          </a:xfrm>
          <a:prstGeom prst="rect">
            <a:avLst/>
          </a:prstGeom>
          <a:noFill/>
        </p:spPr>
        <p:txBody>
          <a:bodyPr wrap="square" rtlCol="0">
            <a:spAutoFit/>
          </a:bodyPr>
          <a:lstStyle/>
          <a:p>
            <a:pPr marL="457200" indent="-457200">
              <a:buFont typeface="Arial" panose="020B0604020202020204" pitchFamily="34" charset="0"/>
              <a:buChar char="•"/>
            </a:pPr>
            <a:r>
              <a:rPr lang="en-US" dirty="0">
                <a:solidFill>
                  <a:schemeClr val="bg1"/>
                </a:solidFill>
              </a:rPr>
              <a:t>Consumers who opted for other Brand Energy Drink (not codex) responded with the reason for choosing that brand was </a:t>
            </a:r>
            <a:r>
              <a:rPr lang="en-US" i="1" dirty="0">
                <a:solidFill>
                  <a:schemeClr val="bg1"/>
                </a:solidFill>
              </a:rPr>
              <a:t>‘Not Available locally’ , ‘Unfamiliarity’ of </a:t>
            </a:r>
            <a:r>
              <a:rPr lang="en-US" i="1" dirty="0" err="1">
                <a:solidFill>
                  <a:schemeClr val="bg1"/>
                </a:solidFill>
              </a:rPr>
              <a:t>CodeX</a:t>
            </a:r>
            <a:r>
              <a:rPr lang="en-US" i="1" dirty="0">
                <a:solidFill>
                  <a:schemeClr val="bg1"/>
                </a:solidFill>
              </a:rPr>
              <a:t>.</a:t>
            </a:r>
            <a:r>
              <a:rPr lang="en-US" dirty="0">
                <a:solidFill>
                  <a:schemeClr val="bg1"/>
                </a:solidFill>
              </a:rPr>
              <a:t> This numbers are Considerably higher when compared to total 10k response.</a:t>
            </a:r>
          </a:p>
          <a:p>
            <a:pPr marL="457200" indent="-457200">
              <a:buFont typeface="Arial" panose="020B0604020202020204" pitchFamily="34" charset="0"/>
              <a:buChar char="•"/>
            </a:pPr>
            <a:r>
              <a:rPr lang="en-IN" dirty="0">
                <a:solidFill>
                  <a:schemeClr val="bg1"/>
                </a:solidFill>
              </a:rPr>
              <a:t>This give us crucial information about demand-supply not met, and less brand awareness/Engagement. This problem needs serious consideration.</a:t>
            </a:r>
          </a:p>
        </p:txBody>
      </p:sp>
      <p:sp>
        <p:nvSpPr>
          <p:cNvPr id="6" name="TextBox 5">
            <a:extLst>
              <a:ext uri="{FF2B5EF4-FFF2-40B4-BE49-F238E27FC236}">
                <a16:creationId xmlns:a16="http://schemas.microsoft.com/office/drawing/2014/main" id="{1E9E629F-D376-6363-93E7-EFCFA07EC22B}"/>
              </a:ext>
            </a:extLst>
          </p:cNvPr>
          <p:cNvSpPr txBox="1"/>
          <p:nvPr/>
        </p:nvSpPr>
        <p:spPr>
          <a:xfrm>
            <a:off x="9690652" y="217788"/>
            <a:ext cx="2305878" cy="5324535"/>
          </a:xfrm>
          <a:prstGeom prst="rect">
            <a:avLst/>
          </a:prstGeom>
          <a:noFill/>
        </p:spPr>
        <p:txBody>
          <a:bodyPr wrap="square" rtlCol="0">
            <a:spAutoFit/>
          </a:bodyPr>
          <a:lstStyle/>
          <a:p>
            <a:r>
              <a:rPr lang="en-US" i="1" dirty="0">
                <a:solidFill>
                  <a:schemeClr val="bg1"/>
                </a:solidFill>
              </a:rPr>
              <a:t>MAP:</a:t>
            </a:r>
          </a:p>
          <a:p>
            <a:pPr marL="342900" indent="-342900">
              <a:buFont typeface="Arial" panose="020B0604020202020204" pitchFamily="34" charset="0"/>
              <a:buChar char="•"/>
            </a:pPr>
            <a:r>
              <a:rPr lang="en-US" dirty="0">
                <a:solidFill>
                  <a:schemeClr val="bg1"/>
                </a:solidFill>
              </a:rPr>
              <a:t>Most Consumers who chose other brands just because of their brand reputation are not even Heard about our brand Presence.</a:t>
            </a:r>
          </a:p>
          <a:p>
            <a:pPr marL="342900" indent="-342900">
              <a:buFont typeface="Arial" panose="020B0604020202020204" pitchFamily="34" charset="0"/>
              <a:buChar char="•"/>
            </a:pPr>
            <a:r>
              <a:rPr lang="en-US" dirty="0">
                <a:solidFill>
                  <a:schemeClr val="bg1"/>
                </a:solidFill>
              </a:rPr>
              <a:t>This trend is higher in </a:t>
            </a:r>
            <a:r>
              <a:rPr lang="en-US" sz="1700" i="1" dirty="0">
                <a:solidFill>
                  <a:schemeClr val="bg1"/>
                </a:solidFill>
              </a:rPr>
              <a:t>Bangalore, Chennai, Hyderabad, Kolkata and Jaipur. </a:t>
            </a:r>
            <a:r>
              <a:rPr lang="en-US" dirty="0">
                <a:solidFill>
                  <a:schemeClr val="bg1"/>
                </a:solidFill>
              </a:rPr>
              <a:t>Hence, </a:t>
            </a:r>
            <a:r>
              <a:rPr lang="en-US" i="1" dirty="0">
                <a:solidFill>
                  <a:schemeClr val="bg1"/>
                </a:solidFill>
              </a:rPr>
              <a:t>our marketing team </a:t>
            </a:r>
            <a:r>
              <a:rPr lang="en-US" dirty="0">
                <a:solidFill>
                  <a:schemeClr val="bg1"/>
                </a:solidFill>
              </a:rPr>
              <a:t>have more way to go in terms of reaching higher brand awareness.</a:t>
            </a:r>
            <a:endParaRPr lang="en-IN" sz="1700" i="1" dirty="0">
              <a:solidFill>
                <a:schemeClr val="bg1"/>
              </a:solidFill>
            </a:endParaRPr>
          </a:p>
        </p:txBody>
      </p:sp>
      <p:sp>
        <p:nvSpPr>
          <p:cNvPr id="7" name="TextBox 6">
            <a:extLst>
              <a:ext uri="{FF2B5EF4-FFF2-40B4-BE49-F238E27FC236}">
                <a16:creationId xmlns:a16="http://schemas.microsoft.com/office/drawing/2014/main" id="{88A18B27-BAD6-10DC-1379-5C6E75E8DF3D}"/>
              </a:ext>
            </a:extLst>
          </p:cNvPr>
          <p:cNvSpPr txBox="1"/>
          <p:nvPr/>
        </p:nvSpPr>
        <p:spPr>
          <a:xfrm>
            <a:off x="9690652" y="6040048"/>
            <a:ext cx="2305878" cy="600164"/>
          </a:xfrm>
          <a:prstGeom prst="rect">
            <a:avLst/>
          </a:prstGeom>
          <a:noFill/>
        </p:spPr>
        <p:txBody>
          <a:bodyPr wrap="square" rtlCol="0">
            <a:spAutoFit/>
          </a:bodyPr>
          <a:lstStyle/>
          <a:p>
            <a:r>
              <a:rPr lang="en-US" sz="1100" i="1" dirty="0">
                <a:solidFill>
                  <a:schemeClr val="bg1"/>
                </a:solidFill>
              </a:rPr>
              <a:t>Note:- The number of response from Bangalore, Hyderabad is higher than the ones from Mumbai and Pune. </a:t>
            </a:r>
            <a:endParaRPr lang="en-IN" sz="1100" i="1"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Please refer to the notes on this slide for details"/>
          <p:cNvPicPr>
            <a:picLocks noChangeAspect="1"/>
          </p:cNvPicPr>
          <p:nvPr/>
        </p:nvPicPr>
        <p:blipFill rotWithShape="1">
          <a:blip r:embed="rId3"/>
          <a:srcRect l="7868" t="6666"/>
          <a:stretch/>
        </p:blipFill>
        <p:spPr>
          <a:xfrm>
            <a:off x="-96819" y="-189421"/>
            <a:ext cx="12193569" cy="7047421"/>
          </a:xfrm>
          <a:prstGeom prst="rect">
            <a:avLst/>
          </a:prstGeom>
          <a:noFill/>
        </p:spPr>
      </p:pic>
      <p:sp>
        <p:nvSpPr>
          <p:cNvPr id="4" name="Title" hidden="1"/>
          <p:cNvSpPr>
            <a:spLocks noGrp="1"/>
          </p:cNvSpPr>
          <p:nvPr>
            <p:ph type="title"/>
          </p:nvPr>
        </p:nvSpPr>
        <p:spPr/>
        <p:txBody>
          <a:bodyPr/>
          <a:lstStyle/>
          <a:p>
            <a:r>
              <a:rPr dirty="0"/>
              <a:t>intro 1</a:t>
            </a:r>
          </a:p>
        </p:txBody>
      </p:sp>
      <p:sp>
        <p:nvSpPr>
          <p:cNvPr id="6" name="Half Frame 5">
            <a:extLst>
              <a:ext uri="{FF2B5EF4-FFF2-40B4-BE49-F238E27FC236}">
                <a16:creationId xmlns:a16="http://schemas.microsoft.com/office/drawing/2014/main" id="{830B59B4-4BF3-35A6-3E2A-AE282CCAB9A4}"/>
              </a:ext>
            </a:extLst>
          </p:cNvPr>
          <p:cNvSpPr/>
          <p:nvPr/>
        </p:nvSpPr>
        <p:spPr>
          <a:xfrm>
            <a:off x="95250" y="0"/>
            <a:ext cx="3540048" cy="3568390"/>
          </a:xfrm>
          <a:prstGeom prst="halfFrame">
            <a:avLst>
              <a:gd name="adj1" fmla="val 3555"/>
              <a:gd name="adj2" fmla="val 321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bg1"/>
              </a:solidFill>
            </a:endParaRPr>
          </a:p>
        </p:txBody>
      </p:sp>
      <p:sp>
        <p:nvSpPr>
          <p:cNvPr id="7" name="Half Frame 6">
            <a:extLst>
              <a:ext uri="{FF2B5EF4-FFF2-40B4-BE49-F238E27FC236}">
                <a16:creationId xmlns:a16="http://schemas.microsoft.com/office/drawing/2014/main" id="{BE879E7E-AA40-727E-9F3A-34C7DE563C70}"/>
              </a:ext>
            </a:extLst>
          </p:cNvPr>
          <p:cNvSpPr/>
          <p:nvPr/>
        </p:nvSpPr>
        <p:spPr>
          <a:xfrm rot="10800000">
            <a:off x="8455734" y="3098422"/>
            <a:ext cx="3540048" cy="3568390"/>
          </a:xfrm>
          <a:prstGeom prst="halfFrame">
            <a:avLst>
              <a:gd name="adj1" fmla="val 3555"/>
              <a:gd name="adj2" fmla="val 321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bg1"/>
              </a:solidFill>
            </a:endParaRPr>
          </a:p>
        </p:txBody>
      </p:sp>
      <p:sp>
        <p:nvSpPr>
          <p:cNvPr id="2" name="TextBox 1">
            <a:extLst>
              <a:ext uri="{FF2B5EF4-FFF2-40B4-BE49-F238E27FC236}">
                <a16:creationId xmlns:a16="http://schemas.microsoft.com/office/drawing/2014/main" id="{7B7643CC-6011-2A9F-5A29-C469C1110784}"/>
              </a:ext>
            </a:extLst>
          </p:cNvPr>
          <p:cNvSpPr txBox="1"/>
          <p:nvPr/>
        </p:nvSpPr>
        <p:spPr>
          <a:xfrm>
            <a:off x="393411" y="150451"/>
            <a:ext cx="6584742" cy="707886"/>
          </a:xfrm>
          <a:prstGeom prst="rect">
            <a:avLst/>
          </a:prstGeom>
          <a:noFill/>
        </p:spPr>
        <p:txBody>
          <a:bodyPr wrap="square" rtlCol="0">
            <a:spAutoFit/>
          </a:bodyPr>
          <a:lstStyle/>
          <a:p>
            <a:r>
              <a:rPr lang="en-US" sz="4000" dirty="0">
                <a:solidFill>
                  <a:schemeClr val="bg1"/>
                </a:solidFill>
              </a:rPr>
              <a:t>8.Recommendations</a:t>
            </a:r>
            <a:endParaRPr lang="en-IN" sz="4000" dirty="0">
              <a:solidFill>
                <a:schemeClr val="bg1"/>
              </a:solidFill>
            </a:endParaRPr>
          </a:p>
        </p:txBody>
      </p:sp>
      <p:pic>
        <p:nvPicPr>
          <p:cNvPr id="8" name="Picture" title="This slide contains the following visuals: Reasons Preventing to Try Other Brands ,Reasons For Staying with Current Brand. Please refer to the notes on this slide for details">
            <a:extLst>
              <a:ext uri="{FF2B5EF4-FFF2-40B4-BE49-F238E27FC236}">
                <a16:creationId xmlns:a16="http://schemas.microsoft.com/office/drawing/2014/main" id="{E29DF3AB-850B-205D-54FE-7068A289771C}"/>
              </a:ext>
            </a:extLst>
          </p:cNvPr>
          <p:cNvPicPr>
            <a:picLocks noChangeAspect="1"/>
          </p:cNvPicPr>
          <p:nvPr/>
        </p:nvPicPr>
        <p:blipFill rotWithShape="1">
          <a:blip r:embed="rId4"/>
          <a:srcRect l="1037" t="46592" r="46884" b="2858"/>
          <a:stretch/>
        </p:blipFill>
        <p:spPr>
          <a:xfrm>
            <a:off x="555720" y="2357715"/>
            <a:ext cx="6260124" cy="3466681"/>
          </a:xfrm>
          <a:prstGeom prst="rect">
            <a:avLst/>
          </a:prstGeom>
          <a:noFill/>
        </p:spPr>
      </p:pic>
      <p:sp>
        <p:nvSpPr>
          <p:cNvPr id="9" name="TextBox 8">
            <a:extLst>
              <a:ext uri="{FF2B5EF4-FFF2-40B4-BE49-F238E27FC236}">
                <a16:creationId xmlns:a16="http://schemas.microsoft.com/office/drawing/2014/main" id="{561504AC-EAB2-6BC4-98A1-2544D1FE1FB9}"/>
              </a:ext>
            </a:extLst>
          </p:cNvPr>
          <p:cNvSpPr txBox="1"/>
          <p:nvPr/>
        </p:nvSpPr>
        <p:spPr>
          <a:xfrm>
            <a:off x="555719" y="1133061"/>
            <a:ext cx="10618047" cy="523220"/>
          </a:xfrm>
          <a:prstGeom prst="rect">
            <a:avLst/>
          </a:prstGeom>
          <a:noFill/>
        </p:spPr>
        <p:txBody>
          <a:bodyPr wrap="square" rtlCol="0">
            <a:spAutoFit/>
          </a:bodyPr>
          <a:lstStyle/>
          <a:p>
            <a:r>
              <a:rPr lang="en-US" sz="2800" dirty="0">
                <a:solidFill>
                  <a:schemeClr val="bg1"/>
                </a:solidFill>
              </a:rPr>
              <a:t>What immediate improvements can we bring to the product?</a:t>
            </a:r>
            <a:endParaRPr lang="en-IN" sz="2500" dirty="0">
              <a:solidFill>
                <a:schemeClr val="bg1"/>
              </a:solidFill>
            </a:endParaRPr>
          </a:p>
        </p:txBody>
      </p:sp>
      <p:sp>
        <p:nvSpPr>
          <p:cNvPr id="11" name="TextBox 10">
            <a:extLst>
              <a:ext uri="{FF2B5EF4-FFF2-40B4-BE49-F238E27FC236}">
                <a16:creationId xmlns:a16="http://schemas.microsoft.com/office/drawing/2014/main" id="{F8E01164-4709-507C-C4B7-D6C1602112E2}"/>
              </a:ext>
            </a:extLst>
          </p:cNvPr>
          <p:cNvSpPr txBox="1"/>
          <p:nvPr/>
        </p:nvSpPr>
        <p:spPr>
          <a:xfrm>
            <a:off x="6988201" y="2357715"/>
            <a:ext cx="4658127" cy="3170099"/>
          </a:xfrm>
          <a:prstGeom prst="rect">
            <a:avLst/>
          </a:prstGeom>
          <a:noFill/>
        </p:spPr>
        <p:txBody>
          <a:bodyPr wrap="square" rtlCol="0">
            <a:spAutoFit/>
          </a:bodyPr>
          <a:lstStyle/>
          <a:p>
            <a:r>
              <a:rPr lang="en-US" sz="2000" i="1" dirty="0">
                <a:solidFill>
                  <a:schemeClr val="bg1"/>
                </a:solidFill>
              </a:rPr>
              <a:t>Tackling Non-Availability:</a:t>
            </a:r>
          </a:p>
          <a:p>
            <a:pPr marL="285750" indent="-285750">
              <a:buFont typeface="Arial" panose="020B0604020202020204" pitchFamily="34" charset="0"/>
              <a:buChar char="•"/>
            </a:pPr>
            <a:r>
              <a:rPr lang="en-US" dirty="0">
                <a:solidFill>
                  <a:schemeClr val="bg1"/>
                </a:solidFill>
              </a:rPr>
              <a:t>Most people who chose other Brands responded that one of the main reason for is Not Availability. This numbers are considerable with the ones who tried our brand and switched to others.</a:t>
            </a:r>
          </a:p>
          <a:p>
            <a:pPr marL="285750" indent="-285750">
              <a:buFont typeface="Arial" panose="020B0604020202020204" pitchFamily="34" charset="0"/>
              <a:buChar char="•"/>
            </a:pPr>
            <a:r>
              <a:rPr lang="en-US" dirty="0">
                <a:solidFill>
                  <a:schemeClr val="bg1"/>
                </a:solidFill>
              </a:rPr>
              <a:t>This can be eliminated by Robust supply chain construction.</a:t>
            </a:r>
          </a:p>
          <a:p>
            <a:pPr marL="285750" indent="-285750">
              <a:buFont typeface="Arial" panose="020B0604020202020204" pitchFamily="34" charset="0"/>
              <a:buChar char="•"/>
            </a:pPr>
            <a:r>
              <a:rPr lang="en-US" dirty="0">
                <a:solidFill>
                  <a:schemeClr val="bg1"/>
                </a:solidFill>
              </a:rPr>
              <a:t>First, our drink should be available for them even to try, then only we can look onto other development statues. </a:t>
            </a:r>
            <a:endParaRPr lang="en-IN" dirty="0">
              <a:solidFill>
                <a:schemeClr val="bg1"/>
              </a:solidFill>
            </a:endParaRPr>
          </a:p>
        </p:txBody>
      </p:sp>
    </p:spTree>
    <p:extLst>
      <p:ext uri="{BB962C8B-B14F-4D97-AF65-F5344CB8AC3E}">
        <p14:creationId xmlns:p14="http://schemas.microsoft.com/office/powerpoint/2010/main" val="3743667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ngredients Expected by Brand Customers ,improvements Desired among Brands by Customers. Please refer to the notes on this slide for details"/>
          <p:cNvPicPr>
            <a:picLocks noChangeAspect="1"/>
          </p:cNvPicPr>
          <p:nvPr/>
        </p:nvPicPr>
        <p:blipFill>
          <a:blip r:embed="rId3"/>
          <a:stretch>
            <a:fillRect/>
          </a:stretch>
        </p:blipFill>
        <p:spPr>
          <a:xfrm>
            <a:off x="76200" y="10048"/>
            <a:ext cx="12020550" cy="6858000"/>
          </a:xfrm>
          <a:prstGeom prst="rect">
            <a:avLst/>
          </a:prstGeom>
          <a:noFill/>
        </p:spPr>
      </p:pic>
      <p:sp>
        <p:nvSpPr>
          <p:cNvPr id="4" name="Title" hidden="1"/>
          <p:cNvSpPr>
            <a:spLocks noGrp="1"/>
          </p:cNvSpPr>
          <p:nvPr>
            <p:ph type="title"/>
          </p:nvPr>
        </p:nvSpPr>
        <p:spPr/>
        <p:txBody>
          <a:bodyPr/>
          <a:lstStyle/>
          <a:p>
            <a:r>
              <a:rPr dirty="0"/>
              <a:t>ppt 8</a:t>
            </a:r>
          </a:p>
        </p:txBody>
      </p:sp>
      <p:sp>
        <p:nvSpPr>
          <p:cNvPr id="2" name="TextBox 1">
            <a:extLst>
              <a:ext uri="{FF2B5EF4-FFF2-40B4-BE49-F238E27FC236}">
                <a16:creationId xmlns:a16="http://schemas.microsoft.com/office/drawing/2014/main" id="{B912718B-1F6E-7D67-12CA-7DD56CFD5E61}"/>
              </a:ext>
            </a:extLst>
          </p:cNvPr>
          <p:cNvSpPr txBox="1"/>
          <p:nvPr/>
        </p:nvSpPr>
        <p:spPr>
          <a:xfrm>
            <a:off x="6877878" y="626165"/>
            <a:ext cx="4909931"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The expected Improvements from our consumer side is in compared with the </a:t>
            </a:r>
            <a:r>
              <a:rPr lang="en-US" sz="2000" dirty="0" err="1">
                <a:solidFill>
                  <a:schemeClr val="bg1"/>
                </a:solidFill>
              </a:rPr>
              <a:t>CodeX</a:t>
            </a:r>
            <a:r>
              <a:rPr lang="en-US" sz="2000" dirty="0">
                <a:solidFill>
                  <a:schemeClr val="bg1"/>
                </a:solidFill>
              </a:rPr>
              <a:t> and Other Brand users.</a:t>
            </a:r>
          </a:p>
          <a:p>
            <a:pPr marL="342900" indent="-342900">
              <a:buFont typeface="Arial" panose="020B0604020202020204" pitchFamily="34" charset="0"/>
              <a:buChar char="•"/>
            </a:pPr>
            <a:r>
              <a:rPr lang="en-US" sz="2000" dirty="0">
                <a:solidFill>
                  <a:schemeClr val="bg1"/>
                </a:solidFill>
              </a:rPr>
              <a:t>They are concerned with the more sugar content and Artificial or chemical ingredients in their drink.</a:t>
            </a:r>
          </a:p>
          <a:p>
            <a:pPr marL="342900" indent="-342900">
              <a:buFont typeface="Arial" panose="020B0604020202020204" pitchFamily="34" charset="0"/>
              <a:buChar char="•"/>
            </a:pPr>
            <a:r>
              <a:rPr lang="en-US" sz="2000" dirty="0" err="1">
                <a:solidFill>
                  <a:schemeClr val="bg1"/>
                </a:solidFill>
              </a:rPr>
              <a:t>CodeX</a:t>
            </a:r>
            <a:r>
              <a:rPr lang="en-US" sz="2000" dirty="0">
                <a:solidFill>
                  <a:schemeClr val="bg1"/>
                </a:solidFill>
              </a:rPr>
              <a:t> should focus on these too.</a:t>
            </a:r>
            <a:endParaRPr lang="en-IN" sz="2000" dirty="0">
              <a:solidFill>
                <a:schemeClr val="bg1"/>
              </a:solidFill>
            </a:endParaRPr>
          </a:p>
        </p:txBody>
      </p:sp>
      <p:sp>
        <p:nvSpPr>
          <p:cNvPr id="5" name="TextBox 4">
            <a:extLst>
              <a:ext uri="{FF2B5EF4-FFF2-40B4-BE49-F238E27FC236}">
                <a16:creationId xmlns:a16="http://schemas.microsoft.com/office/drawing/2014/main" id="{444C2575-443D-B62F-7EC3-63DED01E6A99}"/>
              </a:ext>
            </a:extLst>
          </p:cNvPr>
          <p:cNvSpPr txBox="1"/>
          <p:nvPr/>
        </p:nvSpPr>
        <p:spPr>
          <a:xfrm>
            <a:off x="308113" y="3687417"/>
            <a:ext cx="4989444"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Customers are more expected to have one or more of these Ingredients on their Drink.</a:t>
            </a:r>
          </a:p>
          <a:p>
            <a:pPr marL="342900" indent="-342900">
              <a:buFont typeface="Arial" panose="020B0604020202020204" pitchFamily="34" charset="0"/>
              <a:buChar char="•"/>
            </a:pPr>
            <a:r>
              <a:rPr lang="en-US" sz="2000" dirty="0">
                <a:solidFill>
                  <a:schemeClr val="bg1"/>
                </a:solidFill>
              </a:rPr>
              <a:t>Like caffeine, Vitamins, and others. </a:t>
            </a:r>
            <a:r>
              <a:rPr lang="en-US" sz="2000" dirty="0" err="1">
                <a:solidFill>
                  <a:schemeClr val="bg1"/>
                </a:solidFill>
              </a:rPr>
              <a:t>CodeX</a:t>
            </a:r>
            <a:r>
              <a:rPr lang="en-US" sz="2000" dirty="0">
                <a:solidFill>
                  <a:schemeClr val="bg1"/>
                </a:solidFill>
              </a:rPr>
              <a:t> can try to meet their consumers expectations.</a:t>
            </a:r>
            <a:endParaRPr lang="en-IN" sz="20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sponse by Age Group. Please refer to the notes on this slide for details"/>
          <p:cNvPicPr>
            <a:picLocks noChangeAspect="1"/>
          </p:cNvPicPr>
          <p:nvPr/>
        </p:nvPicPr>
        <p:blipFill rotWithShape="1">
          <a:blip r:embed="rId3"/>
          <a:srcRect t="54359"/>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rPr dirty="0"/>
              <a:t>ppt 12</a:t>
            </a:r>
          </a:p>
        </p:txBody>
      </p:sp>
      <p:pic>
        <p:nvPicPr>
          <p:cNvPr id="5" name="Picture" title="This slide contains the following visuals: Purchase Price range among Different Brand users ,Marketing Channels Reach ,Willingness to Buy Limited Edition by CodeX Users. Please refer to the notes on this slide for details">
            <a:extLst>
              <a:ext uri="{FF2B5EF4-FFF2-40B4-BE49-F238E27FC236}">
                <a16:creationId xmlns:a16="http://schemas.microsoft.com/office/drawing/2014/main" id="{4AA2D5D4-91D5-6590-22EB-42091B073281}"/>
              </a:ext>
            </a:extLst>
          </p:cNvPr>
          <p:cNvPicPr>
            <a:picLocks noChangeAspect="1"/>
          </p:cNvPicPr>
          <p:nvPr/>
        </p:nvPicPr>
        <p:blipFill rotWithShape="1">
          <a:blip r:embed="rId4"/>
          <a:srcRect l="1121" t="1319" r="52902" b="50501"/>
          <a:stretch/>
        </p:blipFill>
        <p:spPr>
          <a:xfrm>
            <a:off x="211014" y="90434"/>
            <a:ext cx="5526595" cy="3304267"/>
          </a:xfrm>
          <a:prstGeom prst="rect">
            <a:avLst/>
          </a:prstGeom>
          <a:noFill/>
        </p:spPr>
      </p:pic>
      <p:sp>
        <p:nvSpPr>
          <p:cNvPr id="6" name="TextBox 5">
            <a:extLst>
              <a:ext uri="{FF2B5EF4-FFF2-40B4-BE49-F238E27FC236}">
                <a16:creationId xmlns:a16="http://schemas.microsoft.com/office/drawing/2014/main" id="{3CC73E0B-160F-D401-8309-EAA4DB4CB86F}"/>
              </a:ext>
            </a:extLst>
          </p:cNvPr>
          <p:cNvSpPr txBox="1"/>
          <p:nvPr/>
        </p:nvSpPr>
        <p:spPr>
          <a:xfrm>
            <a:off x="5893903" y="288235"/>
            <a:ext cx="5902861" cy="446276"/>
          </a:xfrm>
          <a:prstGeom prst="rect">
            <a:avLst/>
          </a:prstGeom>
          <a:noFill/>
        </p:spPr>
        <p:txBody>
          <a:bodyPr wrap="square" rtlCol="0">
            <a:spAutoFit/>
          </a:bodyPr>
          <a:lstStyle/>
          <a:p>
            <a:r>
              <a:rPr lang="en-US" sz="2300" dirty="0">
                <a:solidFill>
                  <a:schemeClr val="bg1"/>
                </a:solidFill>
              </a:rPr>
              <a:t>What should be the ideal price of our product?</a:t>
            </a:r>
            <a:endParaRPr lang="en-IN" sz="2300" dirty="0">
              <a:solidFill>
                <a:schemeClr val="bg1"/>
              </a:solidFill>
            </a:endParaRPr>
          </a:p>
        </p:txBody>
      </p:sp>
      <p:sp>
        <p:nvSpPr>
          <p:cNvPr id="7" name="TextBox 6">
            <a:extLst>
              <a:ext uri="{FF2B5EF4-FFF2-40B4-BE49-F238E27FC236}">
                <a16:creationId xmlns:a16="http://schemas.microsoft.com/office/drawing/2014/main" id="{02FA87B0-704C-91D1-7903-0775DB96E131}"/>
              </a:ext>
            </a:extLst>
          </p:cNvPr>
          <p:cNvSpPr txBox="1"/>
          <p:nvPr/>
        </p:nvSpPr>
        <p:spPr>
          <a:xfrm>
            <a:off x="5807947" y="1073053"/>
            <a:ext cx="5988817"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The ideal price range of our drink should in 50-99 because most people buy in this range. And this price range is not too high or low and comprise more consumers.</a:t>
            </a:r>
          </a:p>
          <a:p>
            <a:pPr marL="342900" indent="-342900">
              <a:buFont typeface="Arial" panose="020B0604020202020204" pitchFamily="34" charset="0"/>
              <a:buChar char="•"/>
            </a:pPr>
            <a:r>
              <a:rPr lang="en-US" sz="2000" dirty="0">
                <a:solidFill>
                  <a:schemeClr val="bg1"/>
                </a:solidFill>
              </a:rPr>
              <a:t>And Most </a:t>
            </a:r>
            <a:r>
              <a:rPr lang="en-US" sz="2000" dirty="0" err="1">
                <a:solidFill>
                  <a:schemeClr val="bg1"/>
                </a:solidFill>
              </a:rPr>
              <a:t>CodeX</a:t>
            </a:r>
            <a:r>
              <a:rPr lang="en-US" sz="2000" dirty="0">
                <a:solidFill>
                  <a:schemeClr val="bg1"/>
                </a:solidFill>
              </a:rPr>
              <a:t> consumers are willing to buy our Limited-Edition Products. So, In premium side product line we might have a shot.</a:t>
            </a:r>
            <a:endParaRPr lang="en-IN" sz="2000" dirty="0">
              <a:solidFill>
                <a:schemeClr val="bg1"/>
              </a:solidFill>
            </a:endParaRPr>
          </a:p>
        </p:txBody>
      </p:sp>
      <p:sp>
        <p:nvSpPr>
          <p:cNvPr id="8" name="TextBox 7">
            <a:extLst>
              <a:ext uri="{FF2B5EF4-FFF2-40B4-BE49-F238E27FC236}">
                <a16:creationId xmlns:a16="http://schemas.microsoft.com/office/drawing/2014/main" id="{0A53D324-17F9-9B76-88BE-8DE71EC14BE6}"/>
              </a:ext>
            </a:extLst>
          </p:cNvPr>
          <p:cNvSpPr txBox="1"/>
          <p:nvPr/>
        </p:nvSpPr>
        <p:spPr>
          <a:xfrm>
            <a:off x="318051" y="3463299"/>
            <a:ext cx="8906335" cy="861774"/>
          </a:xfrm>
          <a:prstGeom prst="rect">
            <a:avLst/>
          </a:prstGeom>
          <a:noFill/>
        </p:spPr>
        <p:txBody>
          <a:bodyPr wrap="square" rtlCol="0">
            <a:spAutoFit/>
          </a:bodyPr>
          <a:lstStyle/>
          <a:p>
            <a:r>
              <a:rPr lang="en-US" sz="2500" dirty="0">
                <a:solidFill>
                  <a:schemeClr val="bg1"/>
                </a:solidFill>
              </a:rPr>
              <a:t>What kind of marketing campaigns, offers, and discounts we can run?</a:t>
            </a:r>
            <a:endParaRPr lang="en-IN" sz="2500" dirty="0">
              <a:solidFill>
                <a:schemeClr val="bg1"/>
              </a:solidFill>
            </a:endParaRPr>
          </a:p>
        </p:txBody>
      </p:sp>
      <p:sp>
        <p:nvSpPr>
          <p:cNvPr id="9" name="TextBox 8">
            <a:extLst>
              <a:ext uri="{FF2B5EF4-FFF2-40B4-BE49-F238E27FC236}">
                <a16:creationId xmlns:a16="http://schemas.microsoft.com/office/drawing/2014/main" id="{90EE69CB-0CCB-CD15-DCF9-FA6CE8BCD994}"/>
              </a:ext>
            </a:extLst>
          </p:cNvPr>
          <p:cNvSpPr txBox="1"/>
          <p:nvPr/>
        </p:nvSpPr>
        <p:spPr>
          <a:xfrm>
            <a:off x="318051" y="4325073"/>
            <a:ext cx="11555898" cy="2554545"/>
          </a:xfrm>
          <a:prstGeom prst="rect">
            <a:avLst/>
          </a:prstGeom>
          <a:noFill/>
        </p:spPr>
        <p:txBody>
          <a:bodyPr wrap="square" rtlCol="0">
            <a:spAutoFit/>
          </a:bodyPr>
          <a:lstStyle/>
          <a:p>
            <a:pPr marL="342900" indent="-342900">
              <a:buFont typeface="Arial" panose="020B0604020202020204" pitchFamily="34" charset="0"/>
              <a:buChar char="•"/>
            </a:pPr>
            <a:r>
              <a:rPr lang="en-US" sz="2000" i="1" dirty="0">
                <a:solidFill>
                  <a:schemeClr val="bg1"/>
                </a:solidFill>
              </a:rPr>
              <a:t>Influencer Partnerships: </a:t>
            </a:r>
            <a:r>
              <a:rPr lang="en-US" sz="2000" dirty="0">
                <a:solidFill>
                  <a:schemeClr val="bg1"/>
                </a:solidFill>
              </a:rPr>
              <a:t>Collaborate with popular fitness or lifestyle influencers who align with your brand values.</a:t>
            </a:r>
          </a:p>
          <a:p>
            <a:pPr marL="342900" indent="-342900">
              <a:buFont typeface="Arial" panose="020B0604020202020204" pitchFamily="34" charset="0"/>
              <a:buChar char="•"/>
            </a:pPr>
            <a:r>
              <a:rPr lang="en-US" sz="2000" i="1" dirty="0">
                <a:solidFill>
                  <a:schemeClr val="bg1"/>
                </a:solidFill>
              </a:rPr>
              <a:t>Social Media Contests: </a:t>
            </a:r>
            <a:r>
              <a:rPr lang="en-US" sz="2000" dirty="0">
                <a:solidFill>
                  <a:schemeClr val="bg1"/>
                </a:solidFill>
              </a:rPr>
              <a:t>Run contests on platforms like Instagram or Twitter where users can participate by sharing their moments, using a branded hashtag, or tagging </a:t>
            </a:r>
            <a:r>
              <a:rPr lang="en-US" sz="2000" dirty="0" err="1">
                <a:solidFill>
                  <a:schemeClr val="bg1"/>
                </a:solidFill>
              </a:rPr>
              <a:t>CodeX</a:t>
            </a:r>
            <a:r>
              <a:rPr lang="en-US" sz="2000" dirty="0">
                <a:solidFill>
                  <a:schemeClr val="bg1"/>
                </a:solidFill>
              </a:rPr>
              <a:t> brand.</a:t>
            </a:r>
          </a:p>
          <a:p>
            <a:pPr marL="342900" indent="-342900">
              <a:buFont typeface="Arial" panose="020B0604020202020204" pitchFamily="34" charset="0"/>
              <a:buChar char="•"/>
            </a:pPr>
            <a:r>
              <a:rPr lang="en-US" sz="2000" i="1" dirty="0">
                <a:solidFill>
                  <a:schemeClr val="bg1"/>
                </a:solidFill>
              </a:rPr>
              <a:t>Limited-Time Promotions: </a:t>
            </a:r>
            <a:r>
              <a:rPr lang="en-US" sz="2000" dirty="0">
                <a:solidFill>
                  <a:schemeClr val="bg1"/>
                </a:solidFill>
              </a:rPr>
              <a:t>Offer time-limited discounts or "buy one, get one free" promotions to increase sales.</a:t>
            </a:r>
          </a:p>
          <a:p>
            <a:pPr marL="342900" indent="-342900">
              <a:buFont typeface="Arial" panose="020B0604020202020204" pitchFamily="34" charset="0"/>
              <a:buChar char="•"/>
            </a:pPr>
            <a:r>
              <a:rPr lang="en-US" sz="2000" i="1" dirty="0">
                <a:solidFill>
                  <a:schemeClr val="bg1"/>
                </a:solidFill>
              </a:rPr>
              <a:t>Student or Military Discounts: </a:t>
            </a:r>
            <a:r>
              <a:rPr lang="en-US" sz="2000" dirty="0">
                <a:solidFill>
                  <a:schemeClr val="bg1"/>
                </a:solidFill>
              </a:rPr>
              <a:t>Offer special discounts for students or military personnel, as a recognition of their active lifestyle.</a:t>
            </a:r>
            <a:endParaRPr lang="en-IN" sz="2000" dirty="0">
              <a:solidFill>
                <a:schemeClr val="bg1"/>
              </a:solidFill>
            </a:endParaRPr>
          </a:p>
        </p:txBody>
      </p:sp>
    </p:spTree>
    <p:extLst>
      <p:ext uri="{BB962C8B-B14F-4D97-AF65-F5344CB8AC3E}">
        <p14:creationId xmlns:p14="http://schemas.microsoft.com/office/powerpoint/2010/main" val="3586979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sponse by Age Group. Please refer to the notes on this slide for details"/>
          <p:cNvPicPr>
            <a:picLocks noChangeAspect="1"/>
          </p:cNvPicPr>
          <p:nvPr/>
        </p:nvPicPr>
        <p:blipFill rotWithShape="1">
          <a:blip r:embed="rId3"/>
          <a:srcRect t="54359"/>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rPr dirty="0"/>
              <a:t>ppt 12</a:t>
            </a:r>
          </a:p>
        </p:txBody>
      </p:sp>
      <p:sp>
        <p:nvSpPr>
          <p:cNvPr id="8" name="TextBox 7">
            <a:extLst>
              <a:ext uri="{FF2B5EF4-FFF2-40B4-BE49-F238E27FC236}">
                <a16:creationId xmlns:a16="http://schemas.microsoft.com/office/drawing/2014/main" id="{0A53D324-17F9-9B76-88BE-8DE71EC14BE6}"/>
              </a:ext>
            </a:extLst>
          </p:cNvPr>
          <p:cNvSpPr txBox="1"/>
          <p:nvPr/>
        </p:nvSpPr>
        <p:spPr>
          <a:xfrm>
            <a:off x="353971" y="385628"/>
            <a:ext cx="11141343" cy="477054"/>
          </a:xfrm>
          <a:prstGeom prst="rect">
            <a:avLst/>
          </a:prstGeom>
          <a:noFill/>
        </p:spPr>
        <p:txBody>
          <a:bodyPr wrap="square" rtlCol="0">
            <a:spAutoFit/>
          </a:bodyPr>
          <a:lstStyle/>
          <a:p>
            <a:r>
              <a:rPr lang="en-US" sz="2500" dirty="0">
                <a:solidFill>
                  <a:schemeClr val="bg1"/>
                </a:solidFill>
              </a:rPr>
              <a:t>Who can be a brand ambassador, and why?</a:t>
            </a:r>
            <a:endParaRPr lang="en-IN" sz="2500" dirty="0">
              <a:solidFill>
                <a:schemeClr val="bg1"/>
              </a:solidFill>
            </a:endParaRPr>
          </a:p>
        </p:txBody>
      </p:sp>
      <p:sp>
        <p:nvSpPr>
          <p:cNvPr id="9" name="TextBox 8">
            <a:extLst>
              <a:ext uri="{FF2B5EF4-FFF2-40B4-BE49-F238E27FC236}">
                <a16:creationId xmlns:a16="http://schemas.microsoft.com/office/drawing/2014/main" id="{90EE69CB-0CCB-CD15-DCF9-FA6CE8BCD994}"/>
              </a:ext>
            </a:extLst>
          </p:cNvPr>
          <p:cNvSpPr txBox="1"/>
          <p:nvPr/>
        </p:nvSpPr>
        <p:spPr>
          <a:xfrm>
            <a:off x="353971" y="1135712"/>
            <a:ext cx="11555898" cy="2246769"/>
          </a:xfrm>
          <a:prstGeom prst="rect">
            <a:avLst/>
          </a:prstGeom>
          <a:noFill/>
        </p:spPr>
        <p:txBody>
          <a:bodyPr wrap="square" rtlCol="0">
            <a:spAutoFit/>
          </a:bodyPr>
          <a:lstStyle/>
          <a:p>
            <a:r>
              <a:rPr lang="en-US" sz="2000" dirty="0">
                <a:solidFill>
                  <a:schemeClr val="bg1"/>
                </a:solidFill>
              </a:rPr>
              <a:t>Choosing An Ambassador is crucial for Brand Image and reaching the target audience, they should be in align with our Energy drink values. So, we can choose someone who is from this category. </a:t>
            </a:r>
          </a:p>
          <a:p>
            <a:pPr marL="342900" indent="-342900">
              <a:buFont typeface="Arial" panose="020B0604020202020204" pitchFamily="34" charset="0"/>
              <a:buChar char="•"/>
            </a:pPr>
            <a:r>
              <a:rPr lang="en-US" sz="2000" dirty="0">
                <a:solidFill>
                  <a:schemeClr val="bg1"/>
                </a:solidFill>
              </a:rPr>
              <a:t>Fitness Influencers</a:t>
            </a:r>
          </a:p>
          <a:p>
            <a:pPr marL="342900" indent="-342900">
              <a:buFont typeface="Arial" panose="020B0604020202020204" pitchFamily="34" charset="0"/>
              <a:buChar char="•"/>
            </a:pPr>
            <a:r>
              <a:rPr lang="en-US" sz="2000" dirty="0">
                <a:solidFill>
                  <a:schemeClr val="bg1"/>
                </a:solidFill>
              </a:rPr>
              <a:t>Professional Athletes</a:t>
            </a:r>
          </a:p>
          <a:p>
            <a:pPr marL="342900" indent="-342900">
              <a:buFont typeface="Arial" panose="020B0604020202020204" pitchFamily="34" charset="0"/>
              <a:buChar char="•"/>
            </a:pPr>
            <a:r>
              <a:rPr lang="en-IN" sz="2000" dirty="0">
                <a:solidFill>
                  <a:schemeClr val="bg1"/>
                </a:solidFill>
              </a:rPr>
              <a:t>Celebrities</a:t>
            </a:r>
          </a:p>
          <a:p>
            <a:r>
              <a:rPr lang="en-IN" sz="2000" dirty="0">
                <a:solidFill>
                  <a:schemeClr val="bg1"/>
                </a:solidFill>
              </a:rPr>
              <a:t>I am not specific on one person but anyone who brings value. the Ambassadors reputation should be focused on personal health, Sports or Fitness.</a:t>
            </a:r>
            <a:endParaRPr lang="en-US" sz="2000" dirty="0">
              <a:solidFill>
                <a:schemeClr val="bg1"/>
              </a:solidFill>
            </a:endParaRPr>
          </a:p>
        </p:txBody>
      </p:sp>
      <p:sp>
        <p:nvSpPr>
          <p:cNvPr id="2" name="TextBox 1">
            <a:extLst>
              <a:ext uri="{FF2B5EF4-FFF2-40B4-BE49-F238E27FC236}">
                <a16:creationId xmlns:a16="http://schemas.microsoft.com/office/drawing/2014/main" id="{FB2945A1-2AD4-86B1-7A84-9012CD03CE2D}"/>
              </a:ext>
            </a:extLst>
          </p:cNvPr>
          <p:cNvSpPr txBox="1"/>
          <p:nvPr/>
        </p:nvSpPr>
        <p:spPr>
          <a:xfrm>
            <a:off x="353971" y="3924003"/>
            <a:ext cx="8756374" cy="477054"/>
          </a:xfrm>
          <a:prstGeom prst="rect">
            <a:avLst/>
          </a:prstGeom>
          <a:noFill/>
        </p:spPr>
        <p:txBody>
          <a:bodyPr wrap="square" rtlCol="0">
            <a:spAutoFit/>
          </a:bodyPr>
          <a:lstStyle/>
          <a:p>
            <a:r>
              <a:rPr lang="en-US" sz="2500" dirty="0">
                <a:solidFill>
                  <a:schemeClr val="bg1"/>
                </a:solidFill>
              </a:rPr>
              <a:t>Who should be our target audience, and why?</a:t>
            </a:r>
            <a:endParaRPr lang="en-IN" sz="2500" dirty="0">
              <a:solidFill>
                <a:schemeClr val="bg1"/>
              </a:solidFill>
            </a:endParaRPr>
          </a:p>
        </p:txBody>
      </p:sp>
      <p:sp>
        <p:nvSpPr>
          <p:cNvPr id="10" name="TextBox 9">
            <a:extLst>
              <a:ext uri="{FF2B5EF4-FFF2-40B4-BE49-F238E27FC236}">
                <a16:creationId xmlns:a16="http://schemas.microsoft.com/office/drawing/2014/main" id="{3E7B0224-4F1C-9A4F-97A9-0595F1AAD827}"/>
              </a:ext>
            </a:extLst>
          </p:cNvPr>
          <p:cNvSpPr txBox="1"/>
          <p:nvPr/>
        </p:nvSpPr>
        <p:spPr>
          <a:xfrm>
            <a:off x="473029" y="4494892"/>
            <a:ext cx="10903226"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Our Target audience should be in the age group of 15-30. since most of them are Physically activity and enthusiastic about their fitness goals and think wanted to stay energetic and active.</a:t>
            </a:r>
            <a:endParaRPr lang="en-IN" sz="2000" dirty="0">
              <a:solidFill>
                <a:schemeClr val="bg1"/>
              </a:solidFill>
            </a:endParaRPr>
          </a:p>
          <a:p>
            <a:pPr marL="342900" indent="-342900">
              <a:buFont typeface="Arial" panose="020B0604020202020204" pitchFamily="34" charset="0"/>
              <a:buChar char="•"/>
            </a:pPr>
            <a:r>
              <a:rPr lang="en-IN" sz="2000" dirty="0">
                <a:solidFill>
                  <a:schemeClr val="bg1"/>
                </a:solidFill>
              </a:rPr>
              <a:t>Regardless of their gender more people in this age group involve in fitness activities regularly. So this should be our go to target customers.</a:t>
            </a:r>
            <a:endParaRPr lang="en-US" sz="2000" dirty="0">
              <a:solidFill>
                <a:schemeClr val="bg1"/>
              </a:solidFill>
            </a:endParaRPr>
          </a:p>
        </p:txBody>
      </p:sp>
    </p:spTree>
    <p:extLst>
      <p:ext uri="{BB962C8B-B14F-4D97-AF65-F5344CB8AC3E}">
        <p14:creationId xmlns:p14="http://schemas.microsoft.com/office/powerpoint/2010/main" val="30873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sponse by Age Group. Please refer to the notes on this slide for details"/>
          <p:cNvPicPr>
            <a:picLocks noChangeAspect="1"/>
          </p:cNvPicPr>
          <p:nvPr/>
        </p:nvPicPr>
        <p:blipFill rotWithShape="1">
          <a:blip r:embed="rId3"/>
          <a:srcRect t="54359"/>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rPr dirty="0"/>
              <a:t>ppt 12</a:t>
            </a:r>
          </a:p>
        </p:txBody>
      </p:sp>
      <p:sp>
        <p:nvSpPr>
          <p:cNvPr id="8" name="TextBox 7">
            <a:extLst>
              <a:ext uri="{FF2B5EF4-FFF2-40B4-BE49-F238E27FC236}">
                <a16:creationId xmlns:a16="http://schemas.microsoft.com/office/drawing/2014/main" id="{0A53D324-17F9-9B76-88BE-8DE71EC14BE6}"/>
              </a:ext>
            </a:extLst>
          </p:cNvPr>
          <p:cNvSpPr txBox="1"/>
          <p:nvPr/>
        </p:nvSpPr>
        <p:spPr>
          <a:xfrm>
            <a:off x="3686058" y="3013501"/>
            <a:ext cx="4800833" cy="830997"/>
          </a:xfrm>
          <a:prstGeom prst="rect">
            <a:avLst/>
          </a:prstGeom>
          <a:noFill/>
        </p:spPr>
        <p:txBody>
          <a:bodyPr wrap="square" rtlCol="0">
            <a:spAutoFit/>
          </a:bodyPr>
          <a:lstStyle/>
          <a:p>
            <a:r>
              <a:rPr lang="en-US" sz="4800" dirty="0">
                <a:solidFill>
                  <a:schemeClr val="bg1"/>
                </a:solidFill>
              </a:rPr>
              <a:t>THAT’s ALL FOLKS</a:t>
            </a:r>
            <a:endParaRPr lang="en-IN" sz="4800" dirty="0">
              <a:solidFill>
                <a:schemeClr val="bg1"/>
              </a:solidFill>
            </a:endParaRPr>
          </a:p>
        </p:txBody>
      </p:sp>
    </p:spTree>
    <p:extLst>
      <p:ext uri="{BB962C8B-B14F-4D97-AF65-F5344CB8AC3E}">
        <p14:creationId xmlns:p14="http://schemas.microsoft.com/office/powerpoint/2010/main" val="312496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Please refer to the notes on this slide for details"/>
          <p:cNvPicPr>
            <a:picLocks noChangeAspect="1"/>
          </p:cNvPicPr>
          <p:nvPr/>
        </p:nvPicPr>
        <p:blipFill rotWithShape="1">
          <a:blip r:embed="rId3"/>
          <a:srcRect l="7868" t="6666"/>
          <a:stretch/>
        </p:blipFill>
        <p:spPr>
          <a:xfrm>
            <a:off x="-96819" y="-189421"/>
            <a:ext cx="12193569" cy="7047421"/>
          </a:xfrm>
          <a:prstGeom prst="rect">
            <a:avLst/>
          </a:prstGeom>
          <a:noFill/>
        </p:spPr>
      </p:pic>
      <p:sp>
        <p:nvSpPr>
          <p:cNvPr id="4" name="Title" hidden="1"/>
          <p:cNvSpPr>
            <a:spLocks noGrp="1"/>
          </p:cNvSpPr>
          <p:nvPr>
            <p:ph type="title"/>
          </p:nvPr>
        </p:nvSpPr>
        <p:spPr/>
        <p:txBody>
          <a:bodyPr/>
          <a:lstStyle/>
          <a:p>
            <a:r>
              <a:rPr dirty="0"/>
              <a:t>intro 1</a:t>
            </a:r>
          </a:p>
        </p:txBody>
      </p:sp>
      <p:sp>
        <p:nvSpPr>
          <p:cNvPr id="6" name="Half Frame 5">
            <a:extLst>
              <a:ext uri="{FF2B5EF4-FFF2-40B4-BE49-F238E27FC236}">
                <a16:creationId xmlns:a16="http://schemas.microsoft.com/office/drawing/2014/main" id="{830B59B4-4BF3-35A6-3E2A-AE282CCAB9A4}"/>
              </a:ext>
            </a:extLst>
          </p:cNvPr>
          <p:cNvSpPr/>
          <p:nvPr/>
        </p:nvSpPr>
        <p:spPr>
          <a:xfrm>
            <a:off x="95250" y="0"/>
            <a:ext cx="3540048" cy="3568390"/>
          </a:xfrm>
          <a:prstGeom prst="halfFrame">
            <a:avLst>
              <a:gd name="adj1" fmla="val 3555"/>
              <a:gd name="adj2" fmla="val 321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bg1"/>
              </a:solidFill>
            </a:endParaRPr>
          </a:p>
        </p:txBody>
      </p:sp>
      <p:sp>
        <p:nvSpPr>
          <p:cNvPr id="7" name="Half Frame 6">
            <a:extLst>
              <a:ext uri="{FF2B5EF4-FFF2-40B4-BE49-F238E27FC236}">
                <a16:creationId xmlns:a16="http://schemas.microsoft.com/office/drawing/2014/main" id="{BE879E7E-AA40-727E-9F3A-34C7DE563C70}"/>
              </a:ext>
            </a:extLst>
          </p:cNvPr>
          <p:cNvSpPr/>
          <p:nvPr/>
        </p:nvSpPr>
        <p:spPr>
          <a:xfrm rot="10800000">
            <a:off x="8455734" y="3098422"/>
            <a:ext cx="3540048" cy="3568390"/>
          </a:xfrm>
          <a:prstGeom prst="halfFrame">
            <a:avLst>
              <a:gd name="adj1" fmla="val 3555"/>
              <a:gd name="adj2" fmla="val 321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bg1"/>
              </a:solidFill>
            </a:endParaRPr>
          </a:p>
        </p:txBody>
      </p:sp>
      <p:sp>
        <p:nvSpPr>
          <p:cNvPr id="8" name="TextBox 7">
            <a:extLst>
              <a:ext uri="{FF2B5EF4-FFF2-40B4-BE49-F238E27FC236}">
                <a16:creationId xmlns:a16="http://schemas.microsoft.com/office/drawing/2014/main" id="{8CF21076-488C-5B27-3E4E-7AC6E238A519}"/>
              </a:ext>
            </a:extLst>
          </p:cNvPr>
          <p:cNvSpPr txBox="1"/>
          <p:nvPr/>
        </p:nvSpPr>
        <p:spPr>
          <a:xfrm>
            <a:off x="677732" y="634701"/>
            <a:ext cx="9692640" cy="2308324"/>
          </a:xfrm>
          <a:prstGeom prst="rect">
            <a:avLst/>
          </a:prstGeom>
          <a:noFill/>
        </p:spPr>
        <p:txBody>
          <a:bodyPr wrap="square" rtlCol="0">
            <a:spAutoFit/>
          </a:bodyPr>
          <a:lstStyle/>
          <a:p>
            <a:pPr algn="just"/>
            <a:r>
              <a:rPr lang="en-US" sz="2400" dirty="0">
                <a:solidFill>
                  <a:schemeClr val="bg1"/>
                </a:solidFill>
              </a:rPr>
              <a:t>About </a:t>
            </a:r>
            <a:r>
              <a:rPr lang="en-US" sz="2400" dirty="0" err="1">
                <a:solidFill>
                  <a:schemeClr val="bg1"/>
                </a:solidFill>
              </a:rPr>
              <a:t>CodeX</a:t>
            </a:r>
            <a:r>
              <a:rPr lang="en-US" sz="2400" dirty="0">
                <a:solidFill>
                  <a:schemeClr val="bg1"/>
                </a:solidFill>
              </a:rPr>
              <a:t> :</a:t>
            </a:r>
          </a:p>
          <a:p>
            <a:pPr algn="just"/>
            <a:r>
              <a:rPr lang="en-US" sz="2000" dirty="0">
                <a:solidFill>
                  <a:schemeClr val="bg1"/>
                </a:solidFill>
              </a:rPr>
              <a:t>	CodeX is a Germen Beverage Company which Launched its Energy Drink recently in India. By launching in 10 Indian Cities few months back they reached a considerable number of consumers. Their Marketing Team responsible for reach more potential customers used different methods of Marketing and conducted some Marketing campaigns. And They also conducted consumer survey among 10 thousand peoples from 10 different cities. Now Its time for uncover the impact from their campaigns.</a:t>
            </a:r>
            <a:endParaRPr lang="en-IN" sz="2000" dirty="0">
              <a:solidFill>
                <a:schemeClr val="bg1"/>
              </a:solidFill>
            </a:endParaRPr>
          </a:p>
        </p:txBody>
      </p:sp>
      <p:sp>
        <p:nvSpPr>
          <p:cNvPr id="9" name="TextBox 8">
            <a:extLst>
              <a:ext uri="{FF2B5EF4-FFF2-40B4-BE49-F238E27FC236}">
                <a16:creationId xmlns:a16="http://schemas.microsoft.com/office/drawing/2014/main" id="{CFD443E3-8A5E-D104-DAED-05C97E6318D4}"/>
              </a:ext>
            </a:extLst>
          </p:cNvPr>
          <p:cNvSpPr txBox="1"/>
          <p:nvPr/>
        </p:nvSpPr>
        <p:spPr>
          <a:xfrm>
            <a:off x="677732" y="3823947"/>
            <a:ext cx="8885816" cy="2000548"/>
          </a:xfrm>
          <a:prstGeom prst="rect">
            <a:avLst/>
          </a:prstGeom>
          <a:noFill/>
        </p:spPr>
        <p:txBody>
          <a:bodyPr wrap="square" rtlCol="0">
            <a:spAutoFit/>
          </a:bodyPr>
          <a:lstStyle/>
          <a:p>
            <a:pPr algn="just"/>
            <a:r>
              <a:rPr lang="en-US" sz="2400" dirty="0">
                <a:solidFill>
                  <a:schemeClr val="bg1"/>
                </a:solidFill>
              </a:rPr>
              <a:t>Role :</a:t>
            </a:r>
          </a:p>
          <a:p>
            <a:pPr algn="just"/>
            <a:r>
              <a:rPr lang="en-US" sz="2000" dirty="0">
                <a:solidFill>
                  <a:schemeClr val="bg1"/>
                </a:solidFill>
              </a:rPr>
              <a:t>	I am taking the Role of Peter Pandey, Renowned Data Analyst. Who assigned to peel off the layers of survey Data and derive crucial Information from the responses of the consumers. Figure out the current situation of </a:t>
            </a:r>
            <a:r>
              <a:rPr lang="en-US" sz="2000" dirty="0" err="1">
                <a:solidFill>
                  <a:schemeClr val="bg1"/>
                </a:solidFill>
              </a:rPr>
              <a:t>CodeX</a:t>
            </a:r>
            <a:r>
              <a:rPr lang="en-US" sz="2000" dirty="0">
                <a:solidFill>
                  <a:schemeClr val="bg1"/>
                </a:solidFill>
              </a:rPr>
              <a:t> and give some actionable Recommendations to Improve their product and The Brand statues.</a:t>
            </a:r>
          </a:p>
        </p:txBody>
      </p:sp>
    </p:spTree>
    <p:extLst>
      <p:ext uri="{BB962C8B-B14F-4D97-AF65-F5344CB8AC3E}">
        <p14:creationId xmlns:p14="http://schemas.microsoft.com/office/powerpoint/2010/main" val="181294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Please refer to the notes on this slide for details"/>
          <p:cNvPicPr>
            <a:picLocks noChangeAspect="1"/>
          </p:cNvPicPr>
          <p:nvPr/>
        </p:nvPicPr>
        <p:blipFill rotWithShape="1">
          <a:blip r:embed="rId3"/>
          <a:srcRect l="7868" t="6666"/>
          <a:stretch/>
        </p:blipFill>
        <p:spPr>
          <a:xfrm>
            <a:off x="-96819" y="-189421"/>
            <a:ext cx="12193569" cy="7047421"/>
          </a:xfrm>
          <a:prstGeom prst="rect">
            <a:avLst/>
          </a:prstGeom>
          <a:noFill/>
        </p:spPr>
      </p:pic>
      <p:sp>
        <p:nvSpPr>
          <p:cNvPr id="4" name="Title" hidden="1"/>
          <p:cNvSpPr>
            <a:spLocks noGrp="1"/>
          </p:cNvSpPr>
          <p:nvPr>
            <p:ph type="title"/>
          </p:nvPr>
        </p:nvSpPr>
        <p:spPr/>
        <p:txBody>
          <a:bodyPr/>
          <a:lstStyle/>
          <a:p>
            <a:r>
              <a:rPr dirty="0"/>
              <a:t>intro 1</a:t>
            </a:r>
          </a:p>
        </p:txBody>
      </p:sp>
      <p:sp>
        <p:nvSpPr>
          <p:cNvPr id="6" name="Half Frame 5">
            <a:extLst>
              <a:ext uri="{FF2B5EF4-FFF2-40B4-BE49-F238E27FC236}">
                <a16:creationId xmlns:a16="http://schemas.microsoft.com/office/drawing/2014/main" id="{830B59B4-4BF3-35A6-3E2A-AE282CCAB9A4}"/>
              </a:ext>
            </a:extLst>
          </p:cNvPr>
          <p:cNvSpPr/>
          <p:nvPr/>
        </p:nvSpPr>
        <p:spPr>
          <a:xfrm>
            <a:off x="95250" y="0"/>
            <a:ext cx="3540048" cy="3568390"/>
          </a:xfrm>
          <a:prstGeom prst="halfFrame">
            <a:avLst>
              <a:gd name="adj1" fmla="val 3555"/>
              <a:gd name="adj2" fmla="val 321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bg1"/>
              </a:solidFill>
            </a:endParaRPr>
          </a:p>
        </p:txBody>
      </p:sp>
      <p:sp>
        <p:nvSpPr>
          <p:cNvPr id="7" name="Half Frame 6">
            <a:extLst>
              <a:ext uri="{FF2B5EF4-FFF2-40B4-BE49-F238E27FC236}">
                <a16:creationId xmlns:a16="http://schemas.microsoft.com/office/drawing/2014/main" id="{BE879E7E-AA40-727E-9F3A-34C7DE563C70}"/>
              </a:ext>
            </a:extLst>
          </p:cNvPr>
          <p:cNvSpPr/>
          <p:nvPr/>
        </p:nvSpPr>
        <p:spPr>
          <a:xfrm rot="10800000">
            <a:off x="8455734" y="3098422"/>
            <a:ext cx="3540048" cy="3568390"/>
          </a:xfrm>
          <a:prstGeom prst="halfFrame">
            <a:avLst>
              <a:gd name="adj1" fmla="val 3555"/>
              <a:gd name="adj2" fmla="val 321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bg1"/>
              </a:solidFill>
            </a:endParaRPr>
          </a:p>
        </p:txBody>
      </p:sp>
      <p:graphicFrame>
        <p:nvGraphicFramePr>
          <p:cNvPr id="17" name="Diagram 16">
            <a:extLst>
              <a:ext uri="{FF2B5EF4-FFF2-40B4-BE49-F238E27FC236}">
                <a16:creationId xmlns:a16="http://schemas.microsoft.com/office/drawing/2014/main" id="{EDAF6F6A-CE22-96B0-9DE1-764F676AC976}"/>
              </a:ext>
            </a:extLst>
          </p:cNvPr>
          <p:cNvGraphicFramePr/>
          <p:nvPr>
            <p:extLst>
              <p:ext uri="{D42A27DB-BD31-4B8C-83A1-F6EECF244321}">
                <p14:modId xmlns:p14="http://schemas.microsoft.com/office/powerpoint/2010/main" val="1759936765"/>
              </p:ext>
            </p:extLst>
          </p:nvPr>
        </p:nvGraphicFramePr>
        <p:xfrm>
          <a:off x="2789564" y="1033359"/>
          <a:ext cx="6238447" cy="479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47CCDCE5-4554-E58C-4693-37F93C165F4F}"/>
              </a:ext>
            </a:extLst>
          </p:cNvPr>
          <p:cNvSpPr txBox="1"/>
          <p:nvPr/>
        </p:nvSpPr>
        <p:spPr>
          <a:xfrm>
            <a:off x="4270556" y="255360"/>
            <a:ext cx="3458818" cy="707886"/>
          </a:xfrm>
          <a:prstGeom prst="rect">
            <a:avLst/>
          </a:prstGeom>
          <a:noFill/>
        </p:spPr>
        <p:txBody>
          <a:bodyPr wrap="square" rtlCol="0">
            <a:spAutoFit/>
          </a:bodyPr>
          <a:lstStyle/>
          <a:p>
            <a:pPr algn="ctr"/>
            <a:r>
              <a:rPr lang="en-US" sz="4000" dirty="0">
                <a:solidFill>
                  <a:schemeClr val="bg1"/>
                </a:solidFill>
              </a:rPr>
              <a:t>Contents</a:t>
            </a:r>
            <a:endParaRPr lang="en-IN" sz="4000" dirty="0">
              <a:solidFill>
                <a:schemeClr val="bg1"/>
              </a:solidFill>
            </a:endParaRPr>
          </a:p>
        </p:txBody>
      </p:sp>
    </p:spTree>
    <p:extLst>
      <p:ext uri="{BB962C8B-B14F-4D97-AF65-F5344CB8AC3E}">
        <p14:creationId xmlns:p14="http://schemas.microsoft.com/office/powerpoint/2010/main" val="173182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Energy Drink Preference by Gender ,actionButton ,No of Respondent by Consume frequency. Please refer to the notes on this slide for details"/>
          <p:cNvPicPr>
            <a:picLocks noChangeAspect="1"/>
          </p:cNvPicPr>
          <p:nvPr/>
        </p:nvPicPr>
        <p:blipFill>
          <a:blip r:embed="rId3"/>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rPr dirty="0"/>
              <a:t>ppt 1</a:t>
            </a:r>
          </a:p>
        </p:txBody>
      </p:sp>
      <p:sp>
        <p:nvSpPr>
          <p:cNvPr id="2" name="TextBox 1">
            <a:extLst>
              <a:ext uri="{FF2B5EF4-FFF2-40B4-BE49-F238E27FC236}">
                <a16:creationId xmlns:a16="http://schemas.microsoft.com/office/drawing/2014/main" id="{0C5AC372-404E-7A76-7B7F-2EFD14B4C8DA}"/>
              </a:ext>
            </a:extLst>
          </p:cNvPr>
          <p:cNvSpPr txBox="1"/>
          <p:nvPr/>
        </p:nvSpPr>
        <p:spPr>
          <a:xfrm>
            <a:off x="3754418" y="1015881"/>
            <a:ext cx="7347473" cy="1508105"/>
          </a:xfrm>
          <a:prstGeom prst="rect">
            <a:avLst/>
          </a:prstGeom>
          <a:noFill/>
        </p:spPr>
        <p:txBody>
          <a:bodyPr wrap="square" rtlCol="0">
            <a:spAutoFit/>
          </a:bodyPr>
          <a:lstStyle/>
          <a:p>
            <a:pPr marL="742950" lvl="1" indent="-285750">
              <a:buFont typeface="Arial" panose="020B0604020202020204" pitchFamily="34" charset="0"/>
              <a:buChar char="•"/>
            </a:pPr>
            <a:r>
              <a:rPr lang="en-US" sz="2300" dirty="0">
                <a:solidFill>
                  <a:schemeClr val="bg1"/>
                </a:solidFill>
              </a:rPr>
              <a:t>The total response from survey is 10K out of which 60.3% are male, 34.6% are female and Rest are Non-binary.</a:t>
            </a:r>
          </a:p>
          <a:p>
            <a:pPr marL="742950" lvl="1" indent="-285750">
              <a:buFont typeface="Arial" panose="020B0604020202020204" pitchFamily="34" charset="0"/>
              <a:buChar char="•"/>
            </a:pPr>
            <a:endParaRPr lang="en-IN" sz="2300" dirty="0">
              <a:solidFill>
                <a:schemeClr val="bg1"/>
              </a:solidFill>
            </a:endParaRPr>
          </a:p>
        </p:txBody>
      </p:sp>
      <p:sp>
        <p:nvSpPr>
          <p:cNvPr id="5" name="TextBox 4">
            <a:extLst>
              <a:ext uri="{FF2B5EF4-FFF2-40B4-BE49-F238E27FC236}">
                <a16:creationId xmlns:a16="http://schemas.microsoft.com/office/drawing/2014/main" id="{C9A44E20-657B-D28D-87E5-79A88805C7AB}"/>
              </a:ext>
            </a:extLst>
          </p:cNvPr>
          <p:cNvSpPr txBox="1"/>
          <p:nvPr/>
        </p:nvSpPr>
        <p:spPr>
          <a:xfrm>
            <a:off x="3851238" y="37652"/>
            <a:ext cx="4808668" cy="553998"/>
          </a:xfrm>
          <a:prstGeom prst="rect">
            <a:avLst/>
          </a:prstGeom>
          <a:noFill/>
        </p:spPr>
        <p:txBody>
          <a:bodyPr wrap="square" rtlCol="0">
            <a:spAutoFit/>
          </a:bodyPr>
          <a:lstStyle/>
          <a:p>
            <a:r>
              <a:rPr lang="en-US" sz="3000" dirty="0">
                <a:solidFill>
                  <a:schemeClr val="bg1"/>
                </a:solidFill>
              </a:rPr>
              <a:t>1.Demographic Insights:</a:t>
            </a:r>
            <a:endParaRPr lang="en-IN" sz="3000" dirty="0">
              <a:solidFill>
                <a:schemeClr val="bg1"/>
              </a:solidFill>
            </a:endParaRPr>
          </a:p>
        </p:txBody>
      </p:sp>
      <p:sp>
        <p:nvSpPr>
          <p:cNvPr id="6" name="TextBox 5">
            <a:extLst>
              <a:ext uri="{FF2B5EF4-FFF2-40B4-BE49-F238E27FC236}">
                <a16:creationId xmlns:a16="http://schemas.microsoft.com/office/drawing/2014/main" id="{4CA7DC89-7BD2-653B-A136-627B722547A6}"/>
              </a:ext>
            </a:extLst>
          </p:cNvPr>
          <p:cNvSpPr txBox="1"/>
          <p:nvPr/>
        </p:nvSpPr>
        <p:spPr>
          <a:xfrm>
            <a:off x="441064" y="3657600"/>
            <a:ext cx="4830183" cy="477054"/>
          </a:xfrm>
          <a:prstGeom prst="rect">
            <a:avLst/>
          </a:prstGeom>
          <a:noFill/>
        </p:spPr>
        <p:txBody>
          <a:bodyPr wrap="square" rtlCol="0">
            <a:spAutoFit/>
          </a:bodyPr>
          <a:lstStyle/>
          <a:p>
            <a:r>
              <a:rPr lang="en-US" sz="2500" dirty="0">
                <a:solidFill>
                  <a:schemeClr val="bg1"/>
                </a:solidFill>
              </a:rPr>
              <a:t>Who prefers Energy Drink more?</a:t>
            </a:r>
          </a:p>
        </p:txBody>
      </p:sp>
      <p:sp>
        <p:nvSpPr>
          <p:cNvPr id="7" name="TextBox 6">
            <a:extLst>
              <a:ext uri="{FF2B5EF4-FFF2-40B4-BE49-F238E27FC236}">
                <a16:creationId xmlns:a16="http://schemas.microsoft.com/office/drawing/2014/main" id="{1EBF9CCB-B276-12BD-78AE-7424C976974E}"/>
              </a:ext>
            </a:extLst>
          </p:cNvPr>
          <p:cNvSpPr txBox="1"/>
          <p:nvPr/>
        </p:nvSpPr>
        <p:spPr>
          <a:xfrm>
            <a:off x="441064" y="4378362"/>
            <a:ext cx="4830183"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rPr>
              <a:t>From chart from right side its clear that Male Prefer Energy Drinks more and followed by Women.</a:t>
            </a:r>
          </a:p>
          <a:p>
            <a:pPr marL="342900" indent="-342900">
              <a:buFont typeface="Arial" panose="020B0604020202020204" pitchFamily="34" charset="0"/>
              <a:buChar char="•"/>
            </a:pPr>
            <a:r>
              <a:rPr lang="en-US" sz="2200" dirty="0">
                <a:solidFill>
                  <a:schemeClr val="bg1"/>
                </a:solidFill>
              </a:rPr>
              <a:t>And most of the respondents prefer to drink 2-3 times a week.</a:t>
            </a:r>
            <a:endParaRPr lang="en-IN" sz="22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hundredPercentStackedColumnChart ,Age Group Prefers Energy Drink. Please refer to the notes on this slide for details"/>
          <p:cNvPicPr>
            <a:picLocks noChangeAspect="1"/>
          </p:cNvPicPr>
          <p:nvPr/>
        </p:nvPicPr>
        <p:blipFill>
          <a:blip r:embed="rId3"/>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ppt 1 1</a:t>
            </a:r>
          </a:p>
        </p:txBody>
      </p:sp>
      <p:sp>
        <p:nvSpPr>
          <p:cNvPr id="2" name="TextBox 1">
            <a:extLst>
              <a:ext uri="{FF2B5EF4-FFF2-40B4-BE49-F238E27FC236}">
                <a16:creationId xmlns:a16="http://schemas.microsoft.com/office/drawing/2014/main" id="{47AE1F03-DB44-46DC-2D6A-940C8AF9DBEC}"/>
              </a:ext>
            </a:extLst>
          </p:cNvPr>
          <p:cNvSpPr txBox="1"/>
          <p:nvPr/>
        </p:nvSpPr>
        <p:spPr>
          <a:xfrm>
            <a:off x="368478" y="254105"/>
            <a:ext cx="5335793" cy="3262432"/>
          </a:xfrm>
          <a:prstGeom prst="rect">
            <a:avLst/>
          </a:prstGeom>
          <a:noFill/>
        </p:spPr>
        <p:txBody>
          <a:bodyPr wrap="square" rtlCol="0">
            <a:spAutoFit/>
          </a:bodyPr>
          <a:lstStyle/>
          <a:p>
            <a:pPr algn="just"/>
            <a:r>
              <a:rPr lang="en-US" sz="2300" dirty="0">
                <a:solidFill>
                  <a:schemeClr val="bg1"/>
                </a:solidFill>
              </a:rPr>
              <a:t>Which Age group prefers energy drink more?</a:t>
            </a:r>
          </a:p>
          <a:p>
            <a:pPr marL="342900" indent="-342900" algn="just">
              <a:buFont typeface="Arial" panose="020B0604020202020204" pitchFamily="34" charset="0"/>
              <a:buChar char="•"/>
            </a:pPr>
            <a:r>
              <a:rPr lang="en-US" sz="2000" dirty="0">
                <a:solidFill>
                  <a:schemeClr val="bg1"/>
                </a:solidFill>
              </a:rPr>
              <a:t>In the Age group of 19-30 prefers more Energy drink than others. Even though some of them think it is not healthy.</a:t>
            </a:r>
          </a:p>
          <a:p>
            <a:pPr marL="342900" indent="-342900" algn="just">
              <a:buFont typeface="Arial" panose="020B0604020202020204" pitchFamily="34" charset="0"/>
              <a:buChar char="•"/>
            </a:pPr>
            <a:r>
              <a:rPr lang="en-US" sz="2000" dirty="0">
                <a:solidFill>
                  <a:schemeClr val="bg1"/>
                </a:solidFill>
              </a:rPr>
              <a:t>And followed by 15-18 prefers and think it is Healthy and Effective for their Health.</a:t>
            </a:r>
          </a:p>
          <a:p>
            <a:pPr marL="342900" indent="-342900" algn="just">
              <a:buFont typeface="Arial" panose="020B0604020202020204" pitchFamily="34" charset="0"/>
              <a:buChar char="•"/>
            </a:pPr>
            <a:r>
              <a:rPr lang="en-US" sz="2000" dirty="0">
                <a:solidFill>
                  <a:schemeClr val="bg1"/>
                </a:solidFill>
              </a:rPr>
              <a:t>People who think dangerous also responded that they drink Energy drink sometimes or rarely.</a:t>
            </a:r>
            <a:endParaRPr lang="en-IN" sz="2000" dirty="0">
              <a:solidFill>
                <a:schemeClr val="bg1"/>
              </a:solidFill>
            </a:endParaRPr>
          </a:p>
        </p:txBody>
      </p:sp>
      <p:sp>
        <p:nvSpPr>
          <p:cNvPr id="5" name="TextBox 4">
            <a:extLst>
              <a:ext uri="{FF2B5EF4-FFF2-40B4-BE49-F238E27FC236}">
                <a16:creationId xmlns:a16="http://schemas.microsoft.com/office/drawing/2014/main" id="{B45A3DF7-470D-FC8D-D6C4-F0EA9A3EA56D}"/>
              </a:ext>
            </a:extLst>
          </p:cNvPr>
          <p:cNvSpPr txBox="1"/>
          <p:nvPr/>
        </p:nvSpPr>
        <p:spPr>
          <a:xfrm>
            <a:off x="6273500" y="3690358"/>
            <a:ext cx="5335793" cy="2646878"/>
          </a:xfrm>
          <a:prstGeom prst="rect">
            <a:avLst/>
          </a:prstGeom>
          <a:noFill/>
        </p:spPr>
        <p:txBody>
          <a:bodyPr wrap="square" rtlCol="0">
            <a:spAutoFit/>
          </a:bodyPr>
          <a:lstStyle/>
          <a:p>
            <a:pPr algn="just"/>
            <a:r>
              <a:rPr lang="en-US" sz="2300" dirty="0">
                <a:solidFill>
                  <a:schemeClr val="bg1"/>
                </a:solidFill>
              </a:rPr>
              <a:t>Which type of Marketing reaches more Youths?</a:t>
            </a:r>
          </a:p>
          <a:p>
            <a:pPr marL="342900" indent="-342900" algn="just">
              <a:buFont typeface="Arial" panose="020B0604020202020204" pitchFamily="34" charset="0"/>
              <a:buChar char="•"/>
            </a:pPr>
            <a:r>
              <a:rPr lang="en-US" sz="2000" dirty="0">
                <a:solidFill>
                  <a:schemeClr val="bg1"/>
                </a:solidFill>
              </a:rPr>
              <a:t>Online ads plays main role in reaching most of the youth. In both age group nearly 50% of respondents seen Energy drink ads online.</a:t>
            </a:r>
          </a:p>
          <a:p>
            <a:pPr marL="342900" indent="-342900" algn="just">
              <a:buFont typeface="Arial" panose="020B0604020202020204" pitchFamily="34" charset="0"/>
              <a:buChar char="•"/>
            </a:pPr>
            <a:r>
              <a:rPr lang="en-IN" sz="2000" dirty="0">
                <a:solidFill>
                  <a:schemeClr val="bg1"/>
                </a:solidFill>
              </a:rPr>
              <a:t>TV commercials also have potential to reach more youths on average than all other Marketing channels combined.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cking Preference by Respondents ,Preferred Ingredients Among Respondents. Please refer to the notes on this slide for details"/>
          <p:cNvPicPr>
            <a:picLocks noChangeAspect="1"/>
          </p:cNvPicPr>
          <p:nvPr/>
        </p:nvPicPr>
        <p:blipFill>
          <a:blip r:embed="rId3"/>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rPr dirty="0"/>
              <a:t>ppt 2</a:t>
            </a:r>
          </a:p>
        </p:txBody>
      </p:sp>
      <p:sp>
        <p:nvSpPr>
          <p:cNvPr id="2" name="TextBox 1">
            <a:extLst>
              <a:ext uri="{FF2B5EF4-FFF2-40B4-BE49-F238E27FC236}">
                <a16:creationId xmlns:a16="http://schemas.microsoft.com/office/drawing/2014/main" id="{CA1FF978-2D68-62D1-0063-286F75BC6B98}"/>
              </a:ext>
            </a:extLst>
          </p:cNvPr>
          <p:cNvSpPr txBox="1"/>
          <p:nvPr/>
        </p:nvSpPr>
        <p:spPr>
          <a:xfrm>
            <a:off x="387275" y="3754419"/>
            <a:ext cx="5626250" cy="507831"/>
          </a:xfrm>
          <a:prstGeom prst="rect">
            <a:avLst/>
          </a:prstGeom>
          <a:noFill/>
        </p:spPr>
        <p:txBody>
          <a:bodyPr wrap="square" rtlCol="0">
            <a:spAutoFit/>
          </a:bodyPr>
          <a:lstStyle/>
          <a:p>
            <a:r>
              <a:rPr lang="en-US" sz="2700" dirty="0">
                <a:solidFill>
                  <a:schemeClr val="bg1"/>
                </a:solidFill>
              </a:rPr>
              <a:t>2.Consumer Preferences:</a:t>
            </a:r>
            <a:endParaRPr lang="en-IN" sz="2700" dirty="0">
              <a:solidFill>
                <a:schemeClr val="bg1"/>
              </a:solidFill>
            </a:endParaRPr>
          </a:p>
        </p:txBody>
      </p:sp>
      <p:sp>
        <p:nvSpPr>
          <p:cNvPr id="6" name="TextBox 5">
            <a:extLst>
              <a:ext uri="{FF2B5EF4-FFF2-40B4-BE49-F238E27FC236}">
                <a16:creationId xmlns:a16="http://schemas.microsoft.com/office/drawing/2014/main" id="{AAF2E65D-05AF-C918-6AA7-02F9529437B9}"/>
              </a:ext>
            </a:extLst>
          </p:cNvPr>
          <p:cNvSpPr txBox="1"/>
          <p:nvPr/>
        </p:nvSpPr>
        <p:spPr>
          <a:xfrm>
            <a:off x="387275" y="4488160"/>
            <a:ext cx="5626250" cy="2000548"/>
          </a:xfrm>
          <a:prstGeom prst="rect">
            <a:avLst/>
          </a:prstGeom>
          <a:noFill/>
        </p:spPr>
        <p:txBody>
          <a:bodyPr wrap="square" rtlCol="0">
            <a:spAutoFit/>
          </a:bodyPr>
          <a:lstStyle/>
          <a:p>
            <a:pPr algn="just"/>
            <a:r>
              <a:rPr lang="en-US" sz="2200" dirty="0">
                <a:solidFill>
                  <a:schemeClr val="bg1"/>
                </a:solidFill>
              </a:rPr>
              <a:t>What are the preferred ingredients of energy drinks among respondents?</a:t>
            </a:r>
          </a:p>
          <a:p>
            <a:pPr marL="342900" indent="-342900" algn="just">
              <a:buFont typeface="Arial" panose="020B0604020202020204" pitchFamily="34" charset="0"/>
              <a:buChar char="•"/>
            </a:pPr>
            <a:r>
              <a:rPr lang="en-IN" sz="2000" dirty="0">
                <a:solidFill>
                  <a:schemeClr val="bg1"/>
                </a:solidFill>
              </a:rPr>
              <a:t>More number of consumers prefer caffeine. This takes nearly one third of all the preference.</a:t>
            </a:r>
          </a:p>
          <a:p>
            <a:pPr marL="342900" indent="-342900" algn="just">
              <a:buFont typeface="Arial" panose="020B0604020202020204" pitchFamily="34" charset="0"/>
              <a:buChar char="•"/>
            </a:pPr>
            <a:r>
              <a:rPr lang="en-IN" sz="2000" dirty="0">
                <a:solidFill>
                  <a:schemeClr val="bg1"/>
                </a:solidFill>
              </a:rPr>
              <a:t>Followed by vitamins and sugar in second and third preferences.</a:t>
            </a:r>
          </a:p>
        </p:txBody>
      </p:sp>
      <p:sp>
        <p:nvSpPr>
          <p:cNvPr id="7" name="TextBox 6">
            <a:extLst>
              <a:ext uri="{FF2B5EF4-FFF2-40B4-BE49-F238E27FC236}">
                <a16:creationId xmlns:a16="http://schemas.microsoft.com/office/drawing/2014/main" id="{D0E729BC-BE44-9F3E-1C2D-58AE8CF9FB26}"/>
              </a:ext>
            </a:extLst>
          </p:cNvPr>
          <p:cNvSpPr txBox="1"/>
          <p:nvPr/>
        </p:nvSpPr>
        <p:spPr>
          <a:xfrm>
            <a:off x="6178477" y="4008334"/>
            <a:ext cx="5626250" cy="2616101"/>
          </a:xfrm>
          <a:prstGeom prst="rect">
            <a:avLst/>
          </a:prstGeom>
          <a:noFill/>
        </p:spPr>
        <p:txBody>
          <a:bodyPr wrap="square" rtlCol="0">
            <a:spAutoFit/>
          </a:bodyPr>
          <a:lstStyle/>
          <a:p>
            <a:pPr algn="just"/>
            <a:r>
              <a:rPr lang="en-US" sz="2200" dirty="0">
                <a:solidFill>
                  <a:schemeClr val="bg1"/>
                </a:solidFill>
              </a:rPr>
              <a:t>What packaging preferences do respondents have for energy drinks?</a:t>
            </a:r>
          </a:p>
          <a:p>
            <a:pPr marL="342900" indent="-342900" algn="just">
              <a:buFont typeface="Arial" panose="020B0604020202020204" pitchFamily="34" charset="0"/>
              <a:buChar char="•"/>
            </a:pPr>
            <a:r>
              <a:rPr lang="en-IN" sz="2000" dirty="0">
                <a:solidFill>
                  <a:schemeClr val="bg1"/>
                </a:solidFill>
              </a:rPr>
              <a:t>Most consumers prefer compact and portable cans obviously for their convenient while travelling and possibly easier for Workout.</a:t>
            </a:r>
          </a:p>
          <a:p>
            <a:pPr marL="342900" indent="-342900" algn="just">
              <a:buFont typeface="Arial" panose="020B0604020202020204" pitchFamily="34" charset="0"/>
              <a:buChar char="•"/>
            </a:pPr>
            <a:r>
              <a:rPr lang="en-IN" sz="2000" dirty="0">
                <a:solidFill>
                  <a:schemeClr val="bg1"/>
                </a:solidFill>
              </a:rPr>
              <a:t>Second most says Innovative Bottle designs and considerable number says they want Eco-Friendly packaging.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rimary Reasons to Choose Brands ,Market Share by Brands. Please refer to the notes on this slide for details"/>
          <p:cNvPicPr>
            <a:picLocks noChangeAspect="1"/>
          </p:cNvPicPr>
          <p:nvPr/>
        </p:nvPicPr>
        <p:blipFill>
          <a:blip r:embed="rId3"/>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rPr dirty="0"/>
              <a:t>ppt 3</a:t>
            </a:r>
          </a:p>
        </p:txBody>
      </p:sp>
      <p:sp>
        <p:nvSpPr>
          <p:cNvPr id="2" name="TextBox 1">
            <a:extLst>
              <a:ext uri="{FF2B5EF4-FFF2-40B4-BE49-F238E27FC236}">
                <a16:creationId xmlns:a16="http://schemas.microsoft.com/office/drawing/2014/main" id="{E5A7E4F7-DD74-640D-2CE9-F4A34E15B7B3}"/>
              </a:ext>
            </a:extLst>
          </p:cNvPr>
          <p:cNvSpPr txBox="1"/>
          <p:nvPr/>
        </p:nvSpPr>
        <p:spPr>
          <a:xfrm>
            <a:off x="4335332" y="203284"/>
            <a:ext cx="4184724" cy="507831"/>
          </a:xfrm>
          <a:prstGeom prst="rect">
            <a:avLst/>
          </a:prstGeom>
          <a:noFill/>
        </p:spPr>
        <p:txBody>
          <a:bodyPr wrap="square" rtlCol="0">
            <a:spAutoFit/>
          </a:bodyPr>
          <a:lstStyle/>
          <a:p>
            <a:r>
              <a:rPr lang="en-US" sz="2700" dirty="0">
                <a:solidFill>
                  <a:schemeClr val="bg1"/>
                </a:solidFill>
              </a:rPr>
              <a:t>3.Competition Analysis:</a:t>
            </a:r>
            <a:endParaRPr lang="en-IN" sz="2700" dirty="0">
              <a:solidFill>
                <a:schemeClr val="bg1"/>
              </a:solidFill>
            </a:endParaRPr>
          </a:p>
        </p:txBody>
      </p:sp>
      <p:sp>
        <p:nvSpPr>
          <p:cNvPr id="5" name="Rectangle 4">
            <a:extLst>
              <a:ext uri="{FF2B5EF4-FFF2-40B4-BE49-F238E27FC236}">
                <a16:creationId xmlns:a16="http://schemas.microsoft.com/office/drawing/2014/main" id="{DA097CFD-3D55-F154-6E4C-11B92EC1C068}"/>
              </a:ext>
            </a:extLst>
          </p:cNvPr>
          <p:cNvSpPr/>
          <p:nvPr/>
        </p:nvSpPr>
        <p:spPr>
          <a:xfrm>
            <a:off x="4202654" y="937258"/>
            <a:ext cx="2122842" cy="268806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6" name="TextBox 5">
            <a:extLst>
              <a:ext uri="{FF2B5EF4-FFF2-40B4-BE49-F238E27FC236}">
                <a16:creationId xmlns:a16="http://schemas.microsoft.com/office/drawing/2014/main" id="{92DDE823-530C-7402-D987-4B0764724A52}"/>
              </a:ext>
            </a:extLst>
          </p:cNvPr>
          <p:cNvSpPr txBox="1"/>
          <p:nvPr/>
        </p:nvSpPr>
        <p:spPr>
          <a:xfrm>
            <a:off x="4335332" y="1061761"/>
            <a:ext cx="1871830" cy="2246769"/>
          </a:xfrm>
          <a:prstGeom prst="rect">
            <a:avLst/>
          </a:prstGeom>
          <a:noFill/>
        </p:spPr>
        <p:txBody>
          <a:bodyPr wrap="square" rtlCol="0">
            <a:spAutoFit/>
          </a:bodyPr>
          <a:lstStyle/>
          <a:p>
            <a:r>
              <a:rPr lang="en-US" sz="2000" dirty="0">
                <a:solidFill>
                  <a:schemeClr val="bg1"/>
                </a:solidFill>
              </a:rPr>
              <a:t>Market Share:</a:t>
            </a:r>
          </a:p>
          <a:p>
            <a:pPr marL="285750" indent="-285750">
              <a:buFont typeface="Arial" panose="020B0604020202020204" pitchFamily="34" charset="0"/>
              <a:buChar char="•"/>
            </a:pPr>
            <a:r>
              <a:rPr lang="en-US" sz="2000" dirty="0">
                <a:solidFill>
                  <a:schemeClr val="bg1"/>
                </a:solidFill>
              </a:rPr>
              <a:t>Cola-</a:t>
            </a:r>
            <a:r>
              <a:rPr lang="en-US" sz="2000" dirty="0" err="1">
                <a:solidFill>
                  <a:schemeClr val="bg1"/>
                </a:solidFill>
              </a:rPr>
              <a:t>Coka</a:t>
            </a:r>
            <a:endParaRPr lang="en-US" sz="2000" dirty="0">
              <a:solidFill>
                <a:schemeClr val="bg1"/>
              </a:solidFill>
            </a:endParaRPr>
          </a:p>
          <a:p>
            <a:pPr marL="285750" indent="-285750">
              <a:buFont typeface="Arial" panose="020B0604020202020204" pitchFamily="34" charset="0"/>
              <a:buChar char="•"/>
            </a:pPr>
            <a:r>
              <a:rPr lang="en-US" sz="2000" dirty="0" err="1">
                <a:solidFill>
                  <a:schemeClr val="bg1"/>
                </a:solidFill>
              </a:rPr>
              <a:t>Bepsi</a:t>
            </a: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Gangster</a:t>
            </a:r>
          </a:p>
          <a:p>
            <a:pPr marL="285750" indent="-285750">
              <a:buFont typeface="Arial" panose="020B0604020202020204" pitchFamily="34" charset="0"/>
              <a:buChar char="•"/>
            </a:pPr>
            <a:r>
              <a:rPr lang="en-US" sz="2000" dirty="0">
                <a:solidFill>
                  <a:schemeClr val="bg1"/>
                </a:solidFill>
              </a:rPr>
              <a:t>Blue Bull</a:t>
            </a:r>
          </a:p>
          <a:p>
            <a:pPr marL="285750" indent="-285750">
              <a:buFont typeface="Arial" panose="020B0604020202020204" pitchFamily="34" charset="0"/>
              <a:buChar char="•"/>
            </a:pPr>
            <a:r>
              <a:rPr lang="en-US" sz="2000" dirty="0" err="1">
                <a:solidFill>
                  <a:schemeClr val="bg1"/>
                </a:solidFill>
              </a:rPr>
              <a:t>CodeX</a:t>
            </a: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Sky 9</a:t>
            </a:r>
          </a:p>
        </p:txBody>
      </p:sp>
      <p:sp>
        <p:nvSpPr>
          <p:cNvPr id="7" name="TextBox 6">
            <a:extLst>
              <a:ext uri="{FF2B5EF4-FFF2-40B4-BE49-F238E27FC236}">
                <a16:creationId xmlns:a16="http://schemas.microsoft.com/office/drawing/2014/main" id="{75708B8E-0DB5-733F-1B60-3C0AE6B03F8A}"/>
              </a:ext>
            </a:extLst>
          </p:cNvPr>
          <p:cNvSpPr txBox="1"/>
          <p:nvPr/>
        </p:nvSpPr>
        <p:spPr>
          <a:xfrm>
            <a:off x="6540648" y="707818"/>
            <a:ext cx="5556101" cy="1015663"/>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rPr>
              <a:t>Currently with 25% of market share Cola-Coke stays at top.</a:t>
            </a:r>
          </a:p>
          <a:p>
            <a:pPr marL="342900" indent="-342900" algn="just">
              <a:buFont typeface="Arial" panose="020B0604020202020204" pitchFamily="34" charset="0"/>
              <a:buChar char="•"/>
            </a:pPr>
            <a:r>
              <a:rPr lang="en-US" sz="2000" dirty="0" err="1">
                <a:solidFill>
                  <a:schemeClr val="bg1"/>
                </a:solidFill>
              </a:rPr>
              <a:t>CodeX</a:t>
            </a:r>
            <a:r>
              <a:rPr lang="en-US" sz="2000" dirty="0">
                <a:solidFill>
                  <a:schemeClr val="bg1"/>
                </a:solidFill>
              </a:rPr>
              <a:t> is in tug with Sky 9 stay on 5</a:t>
            </a:r>
            <a:r>
              <a:rPr lang="en-US" sz="2000" baseline="30000" dirty="0">
                <a:solidFill>
                  <a:schemeClr val="bg1"/>
                </a:solidFill>
              </a:rPr>
              <a:t>th</a:t>
            </a:r>
            <a:r>
              <a:rPr lang="en-US" sz="2000" dirty="0">
                <a:solidFill>
                  <a:schemeClr val="bg1"/>
                </a:solidFill>
              </a:rPr>
              <a:t> place.</a:t>
            </a:r>
            <a:endParaRPr lang="en-IN" sz="2000" dirty="0">
              <a:solidFill>
                <a:schemeClr val="bg1"/>
              </a:solidFill>
            </a:endParaRPr>
          </a:p>
        </p:txBody>
      </p:sp>
      <p:cxnSp>
        <p:nvCxnSpPr>
          <p:cNvPr id="9" name="Straight Connector 8">
            <a:extLst>
              <a:ext uri="{FF2B5EF4-FFF2-40B4-BE49-F238E27FC236}">
                <a16:creationId xmlns:a16="http://schemas.microsoft.com/office/drawing/2014/main" id="{20088363-8EFB-FC35-546E-8B609163BE66}"/>
              </a:ext>
            </a:extLst>
          </p:cNvPr>
          <p:cNvCxnSpPr/>
          <p:nvPr/>
        </p:nvCxnSpPr>
        <p:spPr>
          <a:xfrm>
            <a:off x="236668" y="3775934"/>
            <a:ext cx="61910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5EE09A-3D92-E448-93D4-EFC7CF81D6B3}"/>
              </a:ext>
            </a:extLst>
          </p:cNvPr>
          <p:cNvCxnSpPr/>
          <p:nvPr/>
        </p:nvCxnSpPr>
        <p:spPr>
          <a:xfrm flipV="1">
            <a:off x="6427694" y="1723481"/>
            <a:ext cx="0" cy="20524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052D0D-35C6-04F2-6D02-230D4D114F89}"/>
              </a:ext>
            </a:extLst>
          </p:cNvPr>
          <p:cNvCxnSpPr/>
          <p:nvPr/>
        </p:nvCxnSpPr>
        <p:spPr>
          <a:xfrm>
            <a:off x="6427694" y="1723481"/>
            <a:ext cx="55240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ABB1DC-8DB9-73C7-4AB5-ECDA1E07406C}"/>
              </a:ext>
            </a:extLst>
          </p:cNvPr>
          <p:cNvSpPr txBox="1"/>
          <p:nvPr/>
        </p:nvSpPr>
        <p:spPr>
          <a:xfrm>
            <a:off x="398033" y="4179906"/>
            <a:ext cx="5697967" cy="2015936"/>
          </a:xfrm>
          <a:prstGeom prst="rect">
            <a:avLst/>
          </a:prstGeom>
          <a:noFill/>
        </p:spPr>
        <p:txBody>
          <a:bodyPr wrap="square" rtlCol="0">
            <a:spAutoFit/>
          </a:bodyPr>
          <a:lstStyle/>
          <a:p>
            <a:pPr algn="just"/>
            <a:r>
              <a:rPr lang="en-US" sz="2200" dirty="0">
                <a:solidFill>
                  <a:schemeClr val="bg1"/>
                </a:solidFill>
              </a:rPr>
              <a:t>Reasons For Choosing Current Brand:</a:t>
            </a:r>
          </a:p>
          <a:p>
            <a:pPr marL="342900" indent="-342900" algn="just">
              <a:buFont typeface="Arial" panose="020B0604020202020204" pitchFamily="34" charset="0"/>
              <a:buChar char="•"/>
            </a:pPr>
            <a:r>
              <a:rPr lang="en-IN" sz="2000" dirty="0">
                <a:solidFill>
                  <a:schemeClr val="bg1"/>
                </a:solidFill>
              </a:rPr>
              <a:t>Most respondents comes up and saying Brand Reputation, that goes for </a:t>
            </a:r>
            <a:r>
              <a:rPr lang="en-IN" sz="2000" dirty="0" err="1">
                <a:solidFill>
                  <a:schemeClr val="bg1"/>
                </a:solidFill>
              </a:rPr>
              <a:t>CodeX</a:t>
            </a:r>
            <a:r>
              <a:rPr lang="en-IN" sz="2000" dirty="0">
                <a:solidFill>
                  <a:schemeClr val="bg1"/>
                </a:solidFill>
              </a:rPr>
              <a:t> too.</a:t>
            </a:r>
          </a:p>
          <a:p>
            <a:pPr marL="342900" indent="-342900" algn="just">
              <a:buFont typeface="Arial" panose="020B0604020202020204" pitchFamily="34" charset="0"/>
              <a:buChar char="•"/>
            </a:pPr>
            <a:r>
              <a:rPr lang="en-IN" sz="2000" dirty="0">
                <a:solidFill>
                  <a:schemeClr val="bg1"/>
                </a:solidFill>
              </a:rPr>
              <a:t>Second of All, Taste/</a:t>
            </a:r>
            <a:r>
              <a:rPr lang="en-IN" sz="2000" dirty="0" err="1">
                <a:solidFill>
                  <a:schemeClr val="bg1"/>
                </a:solidFill>
              </a:rPr>
              <a:t>Flavor</a:t>
            </a:r>
            <a:r>
              <a:rPr lang="en-IN" sz="2000" dirty="0">
                <a:solidFill>
                  <a:schemeClr val="bg1"/>
                </a:solidFill>
              </a:rPr>
              <a:t> plays considerable Role for choosing the brand and staying with it.</a:t>
            </a:r>
          </a:p>
          <a:p>
            <a:pPr marL="342900" indent="-342900" algn="just">
              <a:buFont typeface="Arial" panose="020B0604020202020204" pitchFamily="34" charset="0"/>
              <a:buChar char="•"/>
            </a:pPr>
            <a:r>
              <a:rPr lang="en-IN" sz="2000" dirty="0">
                <a:solidFill>
                  <a:schemeClr val="bg1"/>
                </a:solidFill>
              </a:rPr>
              <a:t>And another notable thing is Availability.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urchase Locations to Reach More Customers ,Different Marketing Channels Reach ,Marketing Channels Reach to Our Customers. Please refer to the notes on this slide for details"/>
          <p:cNvPicPr>
            <a:picLocks noChangeAspect="1"/>
          </p:cNvPicPr>
          <p:nvPr/>
        </p:nvPicPr>
        <p:blipFill>
          <a:blip r:embed="rId3"/>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rPr dirty="0"/>
              <a:t>ppt 4</a:t>
            </a:r>
          </a:p>
        </p:txBody>
      </p:sp>
      <p:sp>
        <p:nvSpPr>
          <p:cNvPr id="2" name="TextBox 1">
            <a:extLst>
              <a:ext uri="{FF2B5EF4-FFF2-40B4-BE49-F238E27FC236}">
                <a16:creationId xmlns:a16="http://schemas.microsoft.com/office/drawing/2014/main" id="{D1DD8AE8-73E4-D300-568B-1AA6ACBC4DF3}"/>
              </a:ext>
            </a:extLst>
          </p:cNvPr>
          <p:cNvSpPr txBox="1"/>
          <p:nvPr/>
        </p:nvSpPr>
        <p:spPr>
          <a:xfrm>
            <a:off x="4772025" y="279699"/>
            <a:ext cx="3134846" cy="523220"/>
          </a:xfrm>
          <a:prstGeom prst="rect">
            <a:avLst/>
          </a:prstGeom>
          <a:noFill/>
        </p:spPr>
        <p:txBody>
          <a:bodyPr wrap="square" rtlCol="0">
            <a:spAutoFit/>
          </a:bodyPr>
          <a:lstStyle/>
          <a:p>
            <a:r>
              <a:rPr lang="en-US" sz="2800" dirty="0">
                <a:solidFill>
                  <a:schemeClr val="bg1"/>
                </a:solidFill>
              </a:rPr>
              <a:t>4.Brand Awareness:</a:t>
            </a:r>
            <a:endParaRPr lang="en-IN" sz="2800" dirty="0">
              <a:solidFill>
                <a:schemeClr val="bg1"/>
              </a:solidFill>
            </a:endParaRPr>
          </a:p>
        </p:txBody>
      </p:sp>
      <p:sp>
        <p:nvSpPr>
          <p:cNvPr id="5" name="TextBox 4">
            <a:extLst>
              <a:ext uri="{FF2B5EF4-FFF2-40B4-BE49-F238E27FC236}">
                <a16:creationId xmlns:a16="http://schemas.microsoft.com/office/drawing/2014/main" id="{C767833C-8D6D-5BED-4C4C-204A3636DDAA}"/>
              </a:ext>
            </a:extLst>
          </p:cNvPr>
          <p:cNvSpPr txBox="1"/>
          <p:nvPr/>
        </p:nvSpPr>
        <p:spPr>
          <a:xfrm>
            <a:off x="4862456" y="802919"/>
            <a:ext cx="3227295" cy="255454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rPr>
              <a:t>Online Ads are more effective in reaching more customers followed by TV ads.</a:t>
            </a:r>
          </a:p>
          <a:p>
            <a:pPr marL="342900" indent="-342900" algn="just">
              <a:buFont typeface="Arial" panose="020B0604020202020204" pitchFamily="34" charset="0"/>
              <a:buChar char="•"/>
            </a:pPr>
            <a:r>
              <a:rPr lang="en-US" sz="2000" dirty="0">
                <a:solidFill>
                  <a:schemeClr val="bg1"/>
                </a:solidFill>
              </a:rPr>
              <a:t>Online ads can be more Effective since it can be more specific towards target audience.</a:t>
            </a:r>
            <a:endParaRPr lang="en-IN" sz="2000" dirty="0">
              <a:solidFill>
                <a:schemeClr val="bg1"/>
              </a:solidFill>
            </a:endParaRPr>
          </a:p>
        </p:txBody>
      </p:sp>
      <p:sp>
        <p:nvSpPr>
          <p:cNvPr id="6" name="TextBox 5">
            <a:extLst>
              <a:ext uri="{FF2B5EF4-FFF2-40B4-BE49-F238E27FC236}">
                <a16:creationId xmlns:a16="http://schemas.microsoft.com/office/drawing/2014/main" id="{9B544700-C1AE-8A7C-C09C-6E70BF712EF2}"/>
              </a:ext>
            </a:extLst>
          </p:cNvPr>
          <p:cNvSpPr txBox="1"/>
          <p:nvPr/>
        </p:nvSpPr>
        <p:spPr>
          <a:xfrm>
            <a:off x="6339448" y="3511294"/>
            <a:ext cx="5547752" cy="3231654"/>
          </a:xfrm>
          <a:prstGeom prst="rect">
            <a:avLst/>
          </a:prstGeom>
          <a:noFill/>
        </p:spPr>
        <p:txBody>
          <a:bodyPr wrap="square" rtlCol="0">
            <a:spAutoFit/>
          </a:bodyPr>
          <a:lstStyle/>
          <a:p>
            <a:pPr algn="just"/>
            <a:r>
              <a:rPr lang="en-US" sz="2400" dirty="0" err="1">
                <a:solidFill>
                  <a:schemeClr val="bg1"/>
                </a:solidFill>
              </a:rPr>
              <a:t>CodeX</a:t>
            </a:r>
            <a:r>
              <a:rPr lang="en-US" sz="2400" dirty="0">
                <a:solidFill>
                  <a:schemeClr val="bg1"/>
                </a:solidFill>
              </a:rPr>
              <a:t> Customer Reach:</a:t>
            </a:r>
          </a:p>
          <a:p>
            <a:pPr marL="457200" indent="-457200" algn="just">
              <a:buFont typeface="Arial" panose="020B0604020202020204" pitchFamily="34" charset="0"/>
              <a:buChar char="•"/>
            </a:pPr>
            <a:r>
              <a:rPr lang="en-US" sz="2000" dirty="0">
                <a:solidFill>
                  <a:schemeClr val="bg1"/>
                </a:solidFill>
              </a:rPr>
              <a:t>Customers who see ads about Energy drinks online nearly Half of all heard about </a:t>
            </a:r>
            <a:r>
              <a:rPr lang="en-US" sz="2000" dirty="0" err="1">
                <a:solidFill>
                  <a:schemeClr val="bg1"/>
                </a:solidFill>
              </a:rPr>
              <a:t>CodeX</a:t>
            </a:r>
            <a:r>
              <a:rPr lang="en-US" sz="2000" dirty="0">
                <a:solidFill>
                  <a:schemeClr val="bg1"/>
                </a:solidFill>
              </a:rPr>
              <a:t> or been aware of </a:t>
            </a:r>
            <a:r>
              <a:rPr lang="en-US" sz="2000" dirty="0" err="1">
                <a:solidFill>
                  <a:schemeClr val="bg1"/>
                </a:solidFill>
              </a:rPr>
              <a:t>CodeX</a:t>
            </a:r>
            <a:r>
              <a:rPr lang="en-US" sz="2000" dirty="0">
                <a:solidFill>
                  <a:schemeClr val="bg1"/>
                </a:solidFill>
              </a:rPr>
              <a:t>.</a:t>
            </a:r>
          </a:p>
          <a:p>
            <a:pPr marL="457200" indent="-457200" algn="just">
              <a:buFont typeface="Arial" panose="020B0604020202020204" pitchFamily="34" charset="0"/>
              <a:buChar char="•"/>
            </a:pPr>
            <a:r>
              <a:rPr lang="en-US" sz="2000" dirty="0">
                <a:solidFill>
                  <a:schemeClr val="bg1"/>
                </a:solidFill>
              </a:rPr>
              <a:t>TV ads and Billboards follows second and third.</a:t>
            </a:r>
            <a:endParaRPr lang="en-IN" sz="2000" dirty="0">
              <a:solidFill>
                <a:schemeClr val="bg1"/>
              </a:solidFill>
            </a:endParaRPr>
          </a:p>
          <a:p>
            <a:pPr marL="457200" indent="-457200" algn="just">
              <a:buFont typeface="Arial" panose="020B0604020202020204" pitchFamily="34" charset="0"/>
              <a:buChar char="•"/>
            </a:pPr>
            <a:r>
              <a:rPr lang="en-IN" sz="2000" dirty="0">
                <a:solidFill>
                  <a:schemeClr val="bg1"/>
                </a:solidFill>
              </a:rPr>
              <a:t>To Reach more potential Customers </a:t>
            </a:r>
            <a:r>
              <a:rPr lang="en-IN" sz="2000" dirty="0" err="1">
                <a:solidFill>
                  <a:schemeClr val="bg1"/>
                </a:solidFill>
              </a:rPr>
              <a:t>CodeX</a:t>
            </a:r>
            <a:r>
              <a:rPr lang="en-IN" sz="2000" dirty="0">
                <a:solidFill>
                  <a:schemeClr val="bg1"/>
                </a:solidFill>
              </a:rPr>
              <a:t> needs to consistent in the Online ad platforms.</a:t>
            </a:r>
          </a:p>
          <a:p>
            <a:pPr marL="457200" indent="-457200" algn="just">
              <a:buFont typeface="Arial" panose="020B0604020202020204" pitchFamily="34" charset="0"/>
              <a:buChar char="•"/>
            </a:pPr>
            <a:r>
              <a:rPr lang="en-IN" sz="2000" dirty="0">
                <a:solidFill>
                  <a:schemeClr val="bg1"/>
                </a:solidFill>
              </a:rPr>
              <a:t>Apart from that, Reaching local supermarkets and getting shelf spaces can be effective since most people buy Drinks in Supermarket.</a:t>
            </a:r>
            <a:endParaRPr lang="en-US" sz="20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Our Brand Perception among who Tried our Drink. ,Overall Brand Perception of CodeX. Please refer to the notes on this slide for details"/>
          <p:cNvPicPr>
            <a:picLocks noChangeAspect="1"/>
          </p:cNvPicPr>
          <p:nvPr/>
        </p:nvPicPr>
        <p:blipFill>
          <a:blip r:embed="rId3"/>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rPr dirty="0"/>
              <a:t>ppt 5</a:t>
            </a:r>
          </a:p>
        </p:txBody>
      </p:sp>
      <p:sp>
        <p:nvSpPr>
          <p:cNvPr id="2" name="TextBox 1">
            <a:extLst>
              <a:ext uri="{FF2B5EF4-FFF2-40B4-BE49-F238E27FC236}">
                <a16:creationId xmlns:a16="http://schemas.microsoft.com/office/drawing/2014/main" id="{16CBA88B-58BF-3A09-5FF5-E22F9C33CF9A}"/>
              </a:ext>
            </a:extLst>
          </p:cNvPr>
          <p:cNvSpPr txBox="1"/>
          <p:nvPr/>
        </p:nvSpPr>
        <p:spPr>
          <a:xfrm>
            <a:off x="5411096" y="258184"/>
            <a:ext cx="5733826" cy="538609"/>
          </a:xfrm>
          <a:prstGeom prst="rect">
            <a:avLst/>
          </a:prstGeom>
          <a:noFill/>
        </p:spPr>
        <p:txBody>
          <a:bodyPr wrap="square" rtlCol="0">
            <a:spAutoFit/>
          </a:bodyPr>
          <a:lstStyle/>
          <a:p>
            <a:r>
              <a:rPr lang="en-US" sz="2800" dirty="0">
                <a:solidFill>
                  <a:schemeClr val="bg1"/>
                </a:solidFill>
              </a:rPr>
              <a:t>5.Brand Penetration:</a:t>
            </a:r>
            <a:endParaRPr lang="en-IN" sz="2800" dirty="0">
              <a:solidFill>
                <a:schemeClr val="bg1"/>
              </a:solidFill>
            </a:endParaRPr>
          </a:p>
        </p:txBody>
      </p:sp>
      <p:sp>
        <p:nvSpPr>
          <p:cNvPr id="5" name="TextBox 4">
            <a:extLst>
              <a:ext uri="{FF2B5EF4-FFF2-40B4-BE49-F238E27FC236}">
                <a16:creationId xmlns:a16="http://schemas.microsoft.com/office/drawing/2014/main" id="{5B3D2274-2684-AE4F-787C-8147F7873BF2}"/>
              </a:ext>
            </a:extLst>
          </p:cNvPr>
          <p:cNvSpPr txBox="1"/>
          <p:nvPr/>
        </p:nvSpPr>
        <p:spPr>
          <a:xfrm>
            <a:off x="5411096" y="826293"/>
            <a:ext cx="6368528" cy="2246769"/>
          </a:xfrm>
          <a:prstGeom prst="rect">
            <a:avLst/>
          </a:prstGeom>
          <a:noFill/>
        </p:spPr>
        <p:txBody>
          <a:bodyPr wrap="square" rtlCol="0">
            <a:spAutoFit/>
          </a:bodyPr>
          <a:lstStyle/>
          <a:p>
            <a:r>
              <a:rPr lang="en-US" sz="2000" dirty="0">
                <a:solidFill>
                  <a:schemeClr val="bg1"/>
                </a:solidFill>
              </a:rPr>
              <a:t>What do people think about our Brand?</a:t>
            </a:r>
          </a:p>
          <a:p>
            <a:pPr marL="342900" indent="-342900">
              <a:buFont typeface="Arial" panose="020B0604020202020204" pitchFamily="34" charset="0"/>
              <a:buChar char="•"/>
            </a:pPr>
            <a:r>
              <a:rPr lang="en-US" sz="2000" i="1" dirty="0">
                <a:solidFill>
                  <a:schemeClr val="bg1"/>
                </a:solidFill>
              </a:rPr>
              <a:t>The </a:t>
            </a:r>
            <a:r>
              <a:rPr lang="en-US" sz="2000" b="1" i="1" u="sng" dirty="0">
                <a:solidFill>
                  <a:schemeClr val="bg1"/>
                </a:solidFill>
              </a:rPr>
              <a:t>Bar chart </a:t>
            </a:r>
            <a:r>
              <a:rPr lang="en-US" sz="2000" dirty="0">
                <a:solidFill>
                  <a:schemeClr val="bg1"/>
                </a:solidFill>
              </a:rPr>
              <a:t>shows us most of the respondents have Neutral perception about </a:t>
            </a:r>
            <a:r>
              <a:rPr lang="en-US" sz="2000" dirty="0" err="1">
                <a:solidFill>
                  <a:schemeClr val="bg1"/>
                </a:solidFill>
              </a:rPr>
              <a:t>CodeX</a:t>
            </a:r>
            <a:r>
              <a:rPr lang="en-US" sz="2000" dirty="0">
                <a:solidFill>
                  <a:schemeClr val="bg1"/>
                </a:solidFill>
              </a:rPr>
              <a:t>.</a:t>
            </a:r>
          </a:p>
          <a:p>
            <a:pPr marL="342900" indent="-342900">
              <a:buFont typeface="Arial" panose="020B0604020202020204" pitchFamily="34" charset="0"/>
              <a:buChar char="•"/>
            </a:pPr>
            <a:r>
              <a:rPr lang="en-US" sz="2000" dirty="0">
                <a:solidFill>
                  <a:schemeClr val="bg1"/>
                </a:solidFill>
              </a:rPr>
              <a:t>About 60% of response points to Neutral perception. this can be good thing with some extra Attractive Campaigns and Product improvement we can change this perception to positive.</a:t>
            </a:r>
            <a:endParaRPr lang="en-IN" sz="2000" dirty="0">
              <a:solidFill>
                <a:schemeClr val="bg1"/>
              </a:solidFill>
            </a:endParaRPr>
          </a:p>
        </p:txBody>
      </p:sp>
      <p:sp>
        <p:nvSpPr>
          <p:cNvPr id="6" name="TextBox 5">
            <a:extLst>
              <a:ext uri="{FF2B5EF4-FFF2-40B4-BE49-F238E27FC236}">
                <a16:creationId xmlns:a16="http://schemas.microsoft.com/office/drawing/2014/main" id="{454B0FE8-7483-C950-95BC-B6AFBBC779AF}"/>
              </a:ext>
            </a:extLst>
          </p:cNvPr>
          <p:cNvSpPr txBox="1"/>
          <p:nvPr/>
        </p:nvSpPr>
        <p:spPr>
          <a:xfrm>
            <a:off x="333487" y="3784938"/>
            <a:ext cx="6013525"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From </a:t>
            </a:r>
            <a:r>
              <a:rPr lang="en-US" sz="2000" i="1" dirty="0">
                <a:solidFill>
                  <a:schemeClr val="bg1"/>
                </a:solidFill>
              </a:rPr>
              <a:t>the </a:t>
            </a:r>
            <a:r>
              <a:rPr lang="en-US" sz="2000" b="1" i="1" u="sng" dirty="0">
                <a:solidFill>
                  <a:schemeClr val="bg1"/>
                </a:solidFill>
              </a:rPr>
              <a:t>pie chart </a:t>
            </a:r>
            <a:r>
              <a:rPr lang="en-US" sz="2000" dirty="0">
                <a:solidFill>
                  <a:schemeClr val="bg1"/>
                </a:solidFill>
              </a:rPr>
              <a:t>nearly 50% respondents Tried our brand before. And 20% people perceive </a:t>
            </a:r>
            <a:r>
              <a:rPr lang="en-US" sz="2000" dirty="0" err="1">
                <a:solidFill>
                  <a:schemeClr val="bg1"/>
                </a:solidFill>
              </a:rPr>
              <a:t>CodeX</a:t>
            </a:r>
            <a:r>
              <a:rPr lang="en-US" sz="2000" dirty="0">
                <a:solidFill>
                  <a:schemeClr val="bg1"/>
                </a:solidFill>
              </a:rPr>
              <a:t> Brand in Positive way. The trend of Neutrality continues here too.</a:t>
            </a:r>
          </a:p>
          <a:p>
            <a:pPr marL="342900" indent="-342900">
              <a:buFont typeface="Arial" panose="020B0604020202020204" pitchFamily="34" charset="0"/>
              <a:buChar char="•"/>
            </a:pPr>
            <a:r>
              <a:rPr lang="en-US" sz="2000" dirty="0">
                <a:solidFill>
                  <a:schemeClr val="bg1"/>
                </a:solidFill>
              </a:rPr>
              <a:t>Notable point is people who not tried our drink and thinking positive is better then who tried and thinking positive, also tried and thinking Negative is better than not tried and thinking negative. </a:t>
            </a:r>
            <a:endParaRPr lang="en-IN" sz="2000" dirty="0">
              <a:solidFill>
                <a:schemeClr val="bg1"/>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628</TotalTime>
  <Words>2198</Words>
  <Application>Microsoft Office PowerPoint</Application>
  <PresentationFormat>Widescreen</PresentationFormat>
  <Paragraphs>240</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Custom Design</vt:lpstr>
      <vt:lpstr>intro 1</vt:lpstr>
      <vt:lpstr>intro 1</vt:lpstr>
      <vt:lpstr>intro 1</vt:lpstr>
      <vt:lpstr>ppt 1</vt:lpstr>
      <vt:lpstr>ppt 1 1</vt:lpstr>
      <vt:lpstr>ppt 2</vt:lpstr>
      <vt:lpstr>ppt 3</vt:lpstr>
      <vt:lpstr>ppt 4</vt:lpstr>
      <vt:lpstr>ppt 5</vt:lpstr>
      <vt:lpstr>ppt 5 1</vt:lpstr>
      <vt:lpstr>ppt 6</vt:lpstr>
      <vt:lpstr>ppt 6 1</vt:lpstr>
      <vt:lpstr>ppt 7</vt:lpstr>
      <vt:lpstr>ppt 7 1</vt:lpstr>
      <vt:lpstr>intro 1</vt:lpstr>
      <vt:lpstr>ppt 8</vt:lpstr>
      <vt:lpstr>ppt 12</vt:lpstr>
      <vt:lpstr>ppt 12</vt:lpstr>
      <vt:lpstr>ppt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VIGNESH M</cp:lastModifiedBy>
  <cp:revision>14</cp:revision>
  <dcterms:created xsi:type="dcterms:W3CDTF">2016-09-04T11:54:55Z</dcterms:created>
  <dcterms:modified xsi:type="dcterms:W3CDTF">2023-07-02T06:16:56Z</dcterms:modified>
</cp:coreProperties>
</file>